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9" r:id="rId16"/>
    <p:sldId id="280" r:id="rId18"/>
    <p:sldId id="281" r:id="rId19"/>
    <p:sldId id="282" r:id="rId20"/>
    <p:sldId id="283" r:id="rId21"/>
    <p:sldId id="284" r:id="rId22"/>
    <p:sldId id="285" r:id="rId23"/>
    <p:sldId id="269" r:id="rId24"/>
    <p:sldId id="286" r:id="rId25"/>
    <p:sldId id="270" r:id="rId26"/>
    <p:sldId id="271" r:id="rId27"/>
    <p:sldId id="471" r:id="rId28"/>
    <p:sldId id="353" r:id="rId29"/>
    <p:sldId id="594" r:id="rId30"/>
    <p:sldId id="595" r:id="rId31"/>
    <p:sldId id="596" r:id="rId32"/>
    <p:sldId id="597" r:id="rId33"/>
    <p:sldId id="598" r:id="rId34"/>
    <p:sldId id="593" r:id="rId35"/>
    <p:sldId id="614" r:id="rId36"/>
    <p:sldId id="615" r:id="rId37"/>
    <p:sldId id="616" r:id="rId38"/>
    <p:sldId id="617" r:id="rId39"/>
    <p:sldId id="618" r:id="rId40"/>
    <p:sldId id="600" r:id="rId41"/>
    <p:sldId id="602" r:id="rId42"/>
    <p:sldId id="578" r:id="rId43"/>
    <p:sldId id="603" r:id="rId44"/>
    <p:sldId id="604" r:id="rId45"/>
    <p:sldId id="607" r:id="rId46"/>
    <p:sldId id="608" r:id="rId47"/>
    <p:sldId id="609" r:id="rId48"/>
    <p:sldId id="610" r:id="rId49"/>
    <p:sldId id="611" r:id="rId50"/>
    <p:sldId id="612" r:id="rId51"/>
    <p:sldId id="613" r:id="rId52"/>
    <p:sldId id="275" r:id="rId53"/>
    <p:sldId id="276" r:id="rId54"/>
    <p:sldId id="277" r:id="rId55"/>
    <p:sldId id="278" r:id="rId56"/>
  </p:sldIdLst>
  <p:sldSz cx="12192000" cy="6858000"/>
  <p:notesSz cx="6858000" cy="9144000"/>
  <p:embeddedFontLst>
    <p:embeddedFont>
      <p:font typeface="Source Han Sans CN Bold" panose="020B0800000000000000" charset="-122"/>
      <p:bold r:id="rId60"/>
    </p:embeddedFont>
    <p:embeddedFont>
      <p:font typeface="OPPOSans R" panose="00020600040101010101" charset="-122"/>
      <p:regular r:id="rId61"/>
    </p:embeddedFont>
    <p:embeddedFont>
      <p:font typeface="OPPOSans H" panose="00020600040101010101" charset="-122"/>
      <p:regular r:id="rId62"/>
    </p:embeddedFont>
    <p:embeddedFont>
      <p:font typeface="Source Han Sans" panose="020B0400000000000000" charset="-122"/>
      <p:regular r:id="rId63"/>
    </p:embeddedFont>
    <p:embeddedFont>
      <p:font typeface="等线" panose="02010600030101010101" charset="-122"/>
      <p:regular r:id="rId64"/>
    </p:embeddedFont>
    <p:embeddedFont>
      <p:font typeface="微软雅黑" panose="020B0503020204020204" charset="-122"/>
      <p:regular r:id="rId65"/>
    </p:embeddedFont>
    <p:embeddedFont>
      <p:font typeface="微软雅黑" panose="020B0503020204020204" pitchFamily="34" charset="-120"/>
      <p:regular r:id="rId66"/>
    </p:embeddedFont>
    <p:embeddedFont>
      <p:font typeface="Lato" panose="020F0502020204030203" pitchFamily="34" charset="0"/>
      <p:regular r:id="rId67"/>
      <p:bold r:id="rId68"/>
      <p:italic r:id="rId69"/>
      <p:boldItalic r:id="rId70"/>
    </p:embeddedFont>
    <p:embeddedFont>
      <p:font typeface="OPPOSans L" panose="00020600040101010101" charset="-122"/>
      <p:regular r:id="rId71"/>
    </p:embeddedFont>
    <p:embeddedFont>
      <p:font typeface="黑体" panose="02010609060101010101" pitchFamily="49" charset="-122"/>
      <p:regular r:id="rId72"/>
    </p:embeddedFont>
    <p:embeddedFont>
      <p:font typeface="等线 Light" panose="02010600030101010101" charset="-122"/>
      <p:regular r:id="rId7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3" Type="http://schemas.openxmlformats.org/officeDocument/2006/relationships/font" Target="fonts/font14.fntdata"/><Relationship Id="rId72" Type="http://schemas.openxmlformats.org/officeDocument/2006/relationships/font" Target="fonts/font13.fntdata"/><Relationship Id="rId71" Type="http://schemas.openxmlformats.org/officeDocument/2006/relationships/font" Target="fonts/font12.fntdata"/><Relationship Id="rId70" Type="http://schemas.openxmlformats.org/officeDocument/2006/relationships/font" Target="fonts/font11.fntdata"/><Relationship Id="rId7" Type="http://schemas.openxmlformats.org/officeDocument/2006/relationships/slide" Target="slides/slide5.xml"/><Relationship Id="rId69" Type="http://schemas.openxmlformats.org/officeDocument/2006/relationships/font" Target="fonts/font10.fntdata"/><Relationship Id="rId68" Type="http://schemas.openxmlformats.org/officeDocument/2006/relationships/font" Target="fonts/font9.fntdata"/><Relationship Id="rId67" Type="http://schemas.openxmlformats.org/officeDocument/2006/relationships/font" Target="fonts/font8.fntdata"/><Relationship Id="rId66" Type="http://schemas.openxmlformats.org/officeDocument/2006/relationships/font" Target="fonts/font7.fntdata"/><Relationship Id="rId65" Type="http://schemas.openxmlformats.org/officeDocument/2006/relationships/font" Target="fonts/font6.fntdata"/><Relationship Id="rId64" Type="http://schemas.openxmlformats.org/officeDocument/2006/relationships/font" Target="fonts/font5.fntdata"/><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27214-A8B3-4ED5-9953-BE7A4C5FFEE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55B94-0413-4745-8DD0-6C4BFC34FA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49D3E0-124D-4DFF-AE99-4EA4CC201DB4}" type="slidenum">
              <a:rPr kumimoji="0" lang="zh-CN" altLang="en-US" sz="1200" b="0" i="0" u="none" strike="noStrike" kern="1200" cap="none" spc="0" normalizeH="0" baseline="0" noProof="0" smtClean="0">
                <a:ln>
                  <a:noFill/>
                </a:ln>
                <a:solidFill>
                  <a:prstClr val="black"/>
                </a:solidFill>
                <a:effectLst/>
                <a:uLnTx/>
                <a:uFillTx/>
                <a:latin typeface="思源黑体 Medium"/>
                <a:ea typeface="思源黑体 Medium" panose="020B0600000000000000" charset="-122"/>
              </a:rPr>
            </a:fld>
            <a:endParaRPr kumimoji="0" lang="zh-CN" altLang="en-US" sz="1200" b="0" i="0" u="none" strike="noStrike" kern="1200" cap="none" spc="0" normalizeH="0" baseline="0" noProof="0">
              <a:ln>
                <a:noFill/>
              </a:ln>
              <a:solidFill>
                <a:prstClr val="black"/>
              </a:solidFill>
              <a:effectLst/>
              <a:uLnTx/>
              <a:uFillTx/>
              <a:latin typeface="思源黑体 Medium"/>
              <a:ea typeface="思源黑体 Medium" panose="020B0600000000000000"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txBox="1"/>
          <p:nvPr userDrawn="1"/>
        </p:nvSpPr>
        <p:spPr>
          <a:xfrm>
            <a:off x="0" y="-420"/>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tags" Target="../tags/tag1.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tags" Target="../tags/tag6.xml"/><Relationship Id="rId7" Type="http://schemas.openxmlformats.org/officeDocument/2006/relationships/image" Target="../media/image28.jpeg"/><Relationship Id="rId6" Type="http://schemas.openxmlformats.org/officeDocument/2006/relationships/tags" Target="../tags/tag5.xml"/><Relationship Id="rId5" Type="http://schemas.openxmlformats.org/officeDocument/2006/relationships/image" Target="../media/image27.jpeg"/><Relationship Id="rId4" Type="http://schemas.openxmlformats.org/officeDocument/2006/relationships/tags" Target="../tags/tag4.xml"/><Relationship Id="rId37" Type="http://schemas.openxmlformats.org/officeDocument/2006/relationships/notesSlide" Target="../notesSlides/notesSlide21.xml"/><Relationship Id="rId36" Type="http://schemas.openxmlformats.org/officeDocument/2006/relationships/slideLayout" Target="../slideLayouts/slideLayout3.xml"/><Relationship Id="rId35" Type="http://schemas.openxmlformats.org/officeDocument/2006/relationships/tags" Target="../tags/tag21.xml"/><Relationship Id="rId34" Type="http://schemas.openxmlformats.org/officeDocument/2006/relationships/image" Target="../media/image40.png"/><Relationship Id="rId33" Type="http://schemas.openxmlformats.org/officeDocument/2006/relationships/tags" Target="../tags/tag20.xml"/><Relationship Id="rId32" Type="http://schemas.openxmlformats.org/officeDocument/2006/relationships/image" Target="../media/image39.png"/><Relationship Id="rId31" Type="http://schemas.openxmlformats.org/officeDocument/2006/relationships/tags" Target="../tags/tag19.xml"/><Relationship Id="rId30" Type="http://schemas.openxmlformats.org/officeDocument/2006/relationships/image" Target="../media/image38.png"/><Relationship Id="rId3" Type="http://schemas.openxmlformats.org/officeDocument/2006/relationships/image" Target="../media/image26.jpeg"/><Relationship Id="rId29" Type="http://schemas.openxmlformats.org/officeDocument/2006/relationships/tags" Target="../tags/tag18.xml"/><Relationship Id="rId28" Type="http://schemas.openxmlformats.org/officeDocument/2006/relationships/tags" Target="../tags/tag17.xml"/><Relationship Id="rId27" Type="http://schemas.openxmlformats.org/officeDocument/2006/relationships/tags" Target="../tags/tag16.xml"/><Relationship Id="rId26" Type="http://schemas.openxmlformats.org/officeDocument/2006/relationships/tags" Target="../tags/tag15.xml"/><Relationship Id="rId25" Type="http://schemas.openxmlformats.org/officeDocument/2006/relationships/image" Target="../media/image37.png"/><Relationship Id="rId24" Type="http://schemas.openxmlformats.org/officeDocument/2006/relationships/tags" Target="../tags/tag14.xml"/><Relationship Id="rId23" Type="http://schemas.openxmlformats.org/officeDocument/2006/relationships/image" Target="../media/image36.png"/><Relationship Id="rId22" Type="http://schemas.openxmlformats.org/officeDocument/2006/relationships/tags" Target="../tags/tag13.xml"/><Relationship Id="rId21" Type="http://schemas.openxmlformats.org/officeDocument/2006/relationships/image" Target="../media/image35.png"/><Relationship Id="rId20" Type="http://schemas.openxmlformats.org/officeDocument/2006/relationships/tags" Target="../tags/tag12.xml"/><Relationship Id="rId2" Type="http://schemas.openxmlformats.org/officeDocument/2006/relationships/tags" Target="../tags/tag3.xml"/><Relationship Id="rId19" Type="http://schemas.openxmlformats.org/officeDocument/2006/relationships/image" Target="../media/image34.png"/><Relationship Id="rId18" Type="http://schemas.openxmlformats.org/officeDocument/2006/relationships/tags" Target="../tags/tag11.xml"/><Relationship Id="rId17" Type="http://schemas.openxmlformats.org/officeDocument/2006/relationships/image" Target="../media/image33.png"/><Relationship Id="rId16" Type="http://schemas.openxmlformats.org/officeDocument/2006/relationships/tags" Target="../tags/tag10.xml"/><Relationship Id="rId15" Type="http://schemas.openxmlformats.org/officeDocument/2006/relationships/image" Target="../media/image32.png"/><Relationship Id="rId14" Type="http://schemas.openxmlformats.org/officeDocument/2006/relationships/tags" Target="../tags/tag9.xml"/><Relationship Id="rId13" Type="http://schemas.openxmlformats.org/officeDocument/2006/relationships/image" Target="../media/image31.png"/><Relationship Id="rId12" Type="http://schemas.openxmlformats.org/officeDocument/2006/relationships/tags" Target="../tags/tag8.xml"/><Relationship Id="rId11" Type="http://schemas.openxmlformats.org/officeDocument/2006/relationships/image" Target="../media/image30.png"/><Relationship Id="rId10" Type="http://schemas.openxmlformats.org/officeDocument/2006/relationships/tags" Target="../tags/tag7.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7" Type="http://schemas.openxmlformats.org/officeDocument/2006/relationships/notesSlide" Target="../notesSlides/notesSlide24.xml"/><Relationship Id="rId16" Type="http://schemas.openxmlformats.org/officeDocument/2006/relationships/slideLayout" Target="../slideLayouts/slideLayout3.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52.png"/><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35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0"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7321610" y="699068"/>
            <a:ext cx="4603672" cy="5151375"/>
          </a:xfrm>
          <a:prstGeom prst="rect">
            <a:avLst/>
          </a:prstGeom>
          <a:noFill/>
          <a:ln>
            <a:noFill/>
          </a:ln>
        </p:spPr>
      </p:pic>
      <p:sp>
        <p:nvSpPr>
          <p:cNvPr id="5" name="标题 1"/>
          <p:cNvSpPr txBox="1"/>
          <p:nvPr/>
        </p:nvSpPr>
        <p:spPr>
          <a:xfrm flipH="1">
            <a:off x="-12700"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8900000" flipH="1">
            <a:off x="3873600" y="514490"/>
            <a:ext cx="1132626" cy="1132623"/>
          </a:xfrm>
          <a:custGeom>
            <a:avLst/>
            <a:gdLst>
              <a:gd name="connsiteX0" fmla="*/ 960143 w 1132626"/>
              <a:gd name="connsiteY0" fmla="*/ 0 h 1132623"/>
              <a:gd name="connsiteX1" fmla="*/ 960143 w 1132626"/>
              <a:gd name="connsiteY1" fmla="*/ 115719 h 1132623"/>
              <a:gd name="connsiteX2" fmla="*/ 844424 w 1132626"/>
              <a:gd name="connsiteY2" fmla="*/ 115719 h 1132623"/>
              <a:gd name="connsiteX3" fmla="*/ 844424 w 1132626"/>
              <a:gd name="connsiteY3" fmla="*/ 172483 h 1132623"/>
              <a:gd name="connsiteX4" fmla="*/ 960143 w 1132626"/>
              <a:gd name="connsiteY4" fmla="*/ 172483 h 1132623"/>
              <a:gd name="connsiteX5" fmla="*/ 960143 w 1132626"/>
              <a:gd name="connsiteY5" fmla="*/ 288202 h 1132623"/>
              <a:gd name="connsiteX6" fmla="*/ 1016907 w 1132626"/>
              <a:gd name="connsiteY6" fmla="*/ 288202 h 1132623"/>
              <a:gd name="connsiteX7" fmla="*/ 1016907 w 1132626"/>
              <a:gd name="connsiteY7" fmla="*/ 172483 h 1132623"/>
              <a:gd name="connsiteX8" fmla="*/ 1132626 w 1132626"/>
              <a:gd name="connsiteY8" fmla="*/ 172483 h 1132623"/>
              <a:gd name="connsiteX9" fmla="*/ 1132626 w 1132626"/>
              <a:gd name="connsiteY9" fmla="*/ 115719 h 1132623"/>
              <a:gd name="connsiteX10" fmla="*/ 1016907 w 1132626"/>
              <a:gd name="connsiteY10" fmla="*/ 115719 h 1132623"/>
              <a:gd name="connsiteX11" fmla="*/ 1016907 w 1132626"/>
              <a:gd name="connsiteY11" fmla="*/ 0 h 1132623"/>
              <a:gd name="connsiteX12" fmla="*/ 537932 w 1132626"/>
              <a:gd name="connsiteY12" fmla="*/ 422209 h 1132623"/>
              <a:gd name="connsiteX13" fmla="*/ 537932 w 1132626"/>
              <a:gd name="connsiteY13" fmla="*/ 537928 h 1132623"/>
              <a:gd name="connsiteX14" fmla="*/ 422214 w 1132626"/>
              <a:gd name="connsiteY14" fmla="*/ 537928 h 1132623"/>
              <a:gd name="connsiteX15" fmla="*/ 422213 w 1132626"/>
              <a:gd name="connsiteY15" fmla="*/ 594692 h 1132623"/>
              <a:gd name="connsiteX16" fmla="*/ 537933 w 1132626"/>
              <a:gd name="connsiteY16" fmla="*/ 594692 h 1132623"/>
              <a:gd name="connsiteX17" fmla="*/ 537932 w 1132626"/>
              <a:gd name="connsiteY17" fmla="*/ 710411 h 1132623"/>
              <a:gd name="connsiteX18" fmla="*/ 594696 w 1132626"/>
              <a:gd name="connsiteY18" fmla="*/ 710411 h 1132623"/>
              <a:gd name="connsiteX19" fmla="*/ 594696 w 1132626"/>
              <a:gd name="connsiteY19" fmla="*/ 594692 h 1132623"/>
              <a:gd name="connsiteX20" fmla="*/ 710415 w 1132626"/>
              <a:gd name="connsiteY20" fmla="*/ 594692 h 1132623"/>
              <a:gd name="connsiteX21" fmla="*/ 710415 w 1132626"/>
              <a:gd name="connsiteY21" fmla="*/ 537928 h 1132623"/>
              <a:gd name="connsiteX22" fmla="*/ 594696 w 1132626"/>
              <a:gd name="connsiteY22" fmla="*/ 537928 h 1132623"/>
              <a:gd name="connsiteX23" fmla="*/ 594696 w 1132626"/>
              <a:gd name="connsiteY23" fmla="*/ 422209 h 1132623"/>
              <a:gd name="connsiteX24" fmla="*/ 115719 w 1132626"/>
              <a:gd name="connsiteY24" fmla="*/ 844421 h 1132623"/>
              <a:gd name="connsiteX25" fmla="*/ 115719 w 1132626"/>
              <a:gd name="connsiteY25" fmla="*/ 960140 h 1132623"/>
              <a:gd name="connsiteX26" fmla="*/ 0 w 1132626"/>
              <a:gd name="connsiteY26" fmla="*/ 960140 h 1132623"/>
              <a:gd name="connsiteX27" fmla="*/ 0 w 1132626"/>
              <a:gd name="connsiteY27" fmla="*/ 1016904 h 1132623"/>
              <a:gd name="connsiteX28" fmla="*/ 115719 w 1132626"/>
              <a:gd name="connsiteY28" fmla="*/ 1016904 h 1132623"/>
              <a:gd name="connsiteX29" fmla="*/ 115719 w 1132626"/>
              <a:gd name="connsiteY29" fmla="*/ 1132623 h 1132623"/>
              <a:gd name="connsiteX30" fmla="*/ 172483 w 1132626"/>
              <a:gd name="connsiteY30" fmla="*/ 1132623 h 1132623"/>
              <a:gd name="connsiteX31" fmla="*/ 172483 w 1132626"/>
              <a:gd name="connsiteY31" fmla="*/ 1016904 h 1132623"/>
              <a:gd name="connsiteX32" fmla="*/ 288202 w 1132626"/>
              <a:gd name="connsiteY32" fmla="*/ 1016904 h 1132623"/>
              <a:gd name="connsiteX33" fmla="*/ 288202 w 1132626"/>
              <a:gd name="connsiteY33" fmla="*/ 960140 h 1132623"/>
              <a:gd name="connsiteX34" fmla="*/ 172483 w 1132626"/>
              <a:gd name="connsiteY34" fmla="*/ 960140 h 1132623"/>
              <a:gd name="connsiteX35" fmla="*/ 172483 w 1132626"/>
              <a:gd name="connsiteY35" fmla="*/ 844421 h 1132623"/>
            </a:gdLst>
            <a:ahLst/>
            <a:cxnLst/>
            <a:rect l="l" t="t" r="r" b="b"/>
            <a:pathLst>
              <a:path w="1132626" h="1132623">
                <a:moveTo>
                  <a:pt x="960143" y="0"/>
                </a:moveTo>
                <a:lnTo>
                  <a:pt x="960143" y="115719"/>
                </a:lnTo>
                <a:lnTo>
                  <a:pt x="844424" y="115719"/>
                </a:lnTo>
                <a:lnTo>
                  <a:pt x="844424" y="172483"/>
                </a:lnTo>
                <a:lnTo>
                  <a:pt x="960143" y="172483"/>
                </a:lnTo>
                <a:lnTo>
                  <a:pt x="960143" y="288202"/>
                </a:lnTo>
                <a:lnTo>
                  <a:pt x="1016907" y="288202"/>
                </a:lnTo>
                <a:lnTo>
                  <a:pt x="1016907" y="172483"/>
                </a:lnTo>
                <a:lnTo>
                  <a:pt x="1132626" y="172483"/>
                </a:lnTo>
                <a:lnTo>
                  <a:pt x="1132626" y="115719"/>
                </a:lnTo>
                <a:lnTo>
                  <a:pt x="1016907" y="115719"/>
                </a:lnTo>
                <a:lnTo>
                  <a:pt x="1016907" y="0"/>
                </a:lnTo>
                <a:close/>
                <a:moveTo>
                  <a:pt x="537932" y="422209"/>
                </a:moveTo>
                <a:lnTo>
                  <a:pt x="537932" y="537928"/>
                </a:lnTo>
                <a:lnTo>
                  <a:pt x="422214" y="537928"/>
                </a:lnTo>
                <a:lnTo>
                  <a:pt x="422213" y="594692"/>
                </a:lnTo>
                <a:lnTo>
                  <a:pt x="537933" y="594692"/>
                </a:lnTo>
                <a:lnTo>
                  <a:pt x="537932" y="710411"/>
                </a:lnTo>
                <a:lnTo>
                  <a:pt x="594696" y="710411"/>
                </a:lnTo>
                <a:lnTo>
                  <a:pt x="594696" y="594692"/>
                </a:lnTo>
                <a:lnTo>
                  <a:pt x="710415" y="594692"/>
                </a:lnTo>
                <a:lnTo>
                  <a:pt x="710415" y="537928"/>
                </a:lnTo>
                <a:lnTo>
                  <a:pt x="594696" y="537928"/>
                </a:lnTo>
                <a:lnTo>
                  <a:pt x="594696" y="422209"/>
                </a:lnTo>
                <a:close/>
                <a:moveTo>
                  <a:pt x="115719" y="844421"/>
                </a:moveTo>
                <a:lnTo>
                  <a:pt x="115719" y="960140"/>
                </a:lnTo>
                <a:lnTo>
                  <a:pt x="0" y="960140"/>
                </a:lnTo>
                <a:lnTo>
                  <a:pt x="0" y="1016904"/>
                </a:lnTo>
                <a:lnTo>
                  <a:pt x="115719" y="1016904"/>
                </a:lnTo>
                <a:lnTo>
                  <a:pt x="115719" y="1132623"/>
                </a:lnTo>
                <a:lnTo>
                  <a:pt x="172483" y="1132623"/>
                </a:lnTo>
                <a:lnTo>
                  <a:pt x="172483" y="1016904"/>
                </a:lnTo>
                <a:lnTo>
                  <a:pt x="288202" y="1016904"/>
                </a:lnTo>
                <a:lnTo>
                  <a:pt x="288202" y="960140"/>
                </a:lnTo>
                <a:lnTo>
                  <a:pt x="172483" y="960140"/>
                </a:lnTo>
                <a:lnTo>
                  <a:pt x="172483" y="84442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1561845" y="791081"/>
            <a:ext cx="362289" cy="362289"/>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11351383" y="603762"/>
            <a:ext cx="458434" cy="458434"/>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544270" y="5129147"/>
            <a:ext cx="1786238" cy="460984"/>
          </a:xfrm>
          <a:prstGeom prst="roundRect">
            <a:avLst>
              <a:gd name="adj" fmla="val 7221"/>
            </a:avLst>
          </a:prstGeom>
          <a:gradFill>
            <a:gsLst>
              <a:gs pos="3000">
                <a:schemeClr val="accent1"/>
              </a:gs>
              <a:gs pos="100000">
                <a:schemeClr val="accent1">
                  <a:lumMod val="60000"/>
                  <a:lumOff val="40000"/>
                </a:schemeClr>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824854" y="5129147"/>
            <a:ext cx="1786238" cy="460984"/>
          </a:xfrm>
          <a:prstGeom prst="roundRect">
            <a:avLst>
              <a:gd name="adj" fmla="val 7221"/>
            </a:avLst>
          </a:prstGeom>
          <a:gradFill>
            <a:gsLst>
              <a:gs pos="3000">
                <a:schemeClr val="accent1"/>
              </a:gs>
              <a:gs pos="100000">
                <a:schemeClr val="accent1">
                  <a:lumMod val="60000"/>
                  <a:lumOff val="40000"/>
                </a:schemeClr>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550532"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46146"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514855" y="2392390"/>
            <a:ext cx="6658255" cy="1988227"/>
          </a:xfrm>
          <a:prstGeom prst="rect">
            <a:avLst/>
          </a:prstGeom>
          <a:noFill/>
          <a:ln>
            <a:noFill/>
          </a:ln>
        </p:spPr>
        <p:txBody>
          <a:bodyPr vert="horz" wrap="square" lIns="0" tIns="0" rIns="0" bIns="0" rtlCol="0" anchor="ctr"/>
          <a:lstStyle/>
          <a:p>
            <a:pPr algn="l">
              <a:lnSpc>
                <a:spcPct val="130000"/>
              </a:lnSpc>
            </a:pPr>
            <a:r>
              <a:rPr kumimoji="1" lang="en-US" altLang="zh-CN" sz="53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深度学习与计算机视觉小组汇报总结</a:t>
            </a:r>
            <a:endParaRPr kumimoji="1" lang="zh-CN" altLang="en-US"/>
          </a:p>
        </p:txBody>
      </p:sp>
      <p:sp>
        <p:nvSpPr>
          <p:cNvPr id="15" name="标题 1"/>
          <p:cNvSpPr txBox="1"/>
          <p:nvPr/>
        </p:nvSpPr>
        <p:spPr>
          <a:xfrm>
            <a:off x="397075" y="1748410"/>
            <a:ext cx="6843155" cy="923330"/>
          </a:xfrm>
          <a:prstGeom prst="rect">
            <a:avLst/>
          </a:prstGeom>
          <a:noFill/>
          <a:ln>
            <a:noFill/>
          </a:ln>
        </p:spPr>
        <p:txBody>
          <a:bodyPr vert="horz" wrap="square" lIns="91440" tIns="45720" rIns="91440" bIns="45720" rtlCol="0" anchor="t"/>
          <a:lstStyle/>
          <a:p>
            <a:pPr algn="l">
              <a:lnSpc>
                <a:spcPct val="110000"/>
              </a:lnSpc>
            </a:pPr>
            <a:r>
              <a:rPr kumimoji="1" lang="en-US" altLang="zh-CN" sz="5400">
                <a:ln w="12700">
                  <a:noFill/>
                </a:ln>
                <a:gradFill>
                  <a:gsLst>
                    <a:gs pos="0">
                      <a:srgbClr val="265CEF">
                        <a:alpha val="100000"/>
                      </a:srgbClr>
                    </a:gs>
                    <a:gs pos="71000">
                      <a:srgbClr val="A8BEF9">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PowerPoint Design</a:t>
            </a:r>
            <a:endParaRPr kumimoji="1" lang="zh-CN" altLang="en-US"/>
          </a:p>
        </p:txBody>
      </p:sp>
      <p:sp>
        <p:nvSpPr>
          <p:cNvPr id="16" name="标题 1"/>
          <p:cNvSpPr txBox="1"/>
          <p:nvPr/>
        </p:nvSpPr>
        <p:spPr>
          <a:xfrm>
            <a:off x="539837" y="4642600"/>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564533" y="5219260"/>
            <a:ext cx="781452" cy="280759"/>
          </a:xfrm>
          <a:prstGeom prst="rect">
            <a:avLst/>
          </a:prstGeom>
          <a:noFill/>
          <a:ln>
            <a:noFill/>
          </a:ln>
        </p:spPr>
        <p:txBody>
          <a:bodyPr vert="horz" wrap="square" lIns="0" tIns="0" rIns="0" bIns="0" rtlCol="0" anchor="ctr"/>
          <a:lstStyle/>
          <a:p>
            <a:pPr algn="l">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AiPPT</a:t>
            </a:r>
            <a:endParaRPr kumimoji="1" lang="zh-CN" altLang="en-US"/>
          </a:p>
        </p:txBody>
      </p:sp>
      <p:sp>
        <p:nvSpPr>
          <p:cNvPr id="21" name="标题 1"/>
          <p:cNvSpPr txBox="1"/>
          <p:nvPr/>
        </p:nvSpPr>
        <p:spPr>
          <a:xfrm>
            <a:off x="665182" y="5219260"/>
            <a:ext cx="899351" cy="280759"/>
          </a:xfrm>
          <a:prstGeom prst="rect">
            <a:avLst/>
          </a:prstGeom>
          <a:noFill/>
          <a:ln>
            <a:noFill/>
          </a:ln>
        </p:spPr>
        <p:txBody>
          <a:bodyPr vert="horz" wrap="square" lIns="0" tIns="0" rIns="0" bIns="0" rtlCol="0" anchor="ctr"/>
          <a:lstStyle/>
          <a:p>
            <a:pPr algn="r">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主讲人：</a:t>
            </a:r>
            <a:endParaRPr kumimoji="1" lang="zh-CN" altLang="en-US"/>
          </a:p>
        </p:txBody>
      </p:sp>
      <p:sp>
        <p:nvSpPr>
          <p:cNvPr id="22" name="标题 1"/>
          <p:cNvSpPr txBox="1"/>
          <p:nvPr/>
        </p:nvSpPr>
        <p:spPr>
          <a:xfrm>
            <a:off x="3040474" y="5228680"/>
            <a:ext cx="679552" cy="261918"/>
          </a:xfrm>
          <a:prstGeom prst="rect">
            <a:avLst/>
          </a:prstGeom>
          <a:noFill/>
          <a:ln>
            <a:noFill/>
          </a:ln>
        </p:spPr>
        <p:txBody>
          <a:bodyPr vert="horz" wrap="square" lIns="0" tIns="0" rIns="0" bIns="0" rtlCol="0" anchor="ctr"/>
          <a:lstStyle/>
          <a:p>
            <a:pPr algn="r">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a:t>
            </a:r>
            <a:endParaRPr kumimoji="1" lang="zh-CN" altLang="en-US"/>
          </a:p>
        </p:txBody>
      </p:sp>
      <p:sp>
        <p:nvSpPr>
          <p:cNvPr id="23" name="标题 1"/>
          <p:cNvSpPr txBox="1"/>
          <p:nvPr/>
        </p:nvSpPr>
        <p:spPr>
          <a:xfrm>
            <a:off x="3724213" y="5228680"/>
            <a:ext cx="742969" cy="261918"/>
          </a:xfrm>
          <a:prstGeom prst="rect">
            <a:avLst/>
          </a:prstGeom>
          <a:noFill/>
          <a:ln>
            <a:noFill/>
          </a:ln>
        </p:spPr>
        <p:txBody>
          <a:bodyPr vert="horz" wrap="square" lIns="0" tIns="0" rIns="0" bIns="0" rtlCol="0" anchor="ctr"/>
          <a:lstStyle/>
          <a:p>
            <a:pPr algn="l">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2025.5</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20130" y="3432443"/>
            <a:ext cx="2801169" cy="2339048"/>
          </a:xfrm>
          <a:custGeom>
            <a:avLst/>
            <a:gdLst/>
            <a:ahLst/>
            <a:cxnLst/>
            <a:rect l="l" t="t" r="r" b="b"/>
            <a:pathLst>
              <a:path w="876" h="731" extrusionOk="0">
                <a:moveTo>
                  <a:pt x="857" y="0"/>
                </a:moveTo>
                <a:cubicBezTo>
                  <a:pt x="849" y="26"/>
                  <a:pt x="837" y="61"/>
                  <a:pt x="817" y="101"/>
                </a:cubicBezTo>
                <a:cubicBezTo>
                  <a:pt x="780" y="173"/>
                  <a:pt x="710" y="275"/>
                  <a:pt x="583" y="347"/>
                </a:cubicBezTo>
                <a:cubicBezTo>
                  <a:pt x="521" y="382"/>
                  <a:pt x="454" y="400"/>
                  <a:pt x="386" y="400"/>
                </a:cubicBezTo>
                <a:cubicBezTo>
                  <a:pt x="267" y="400"/>
                  <a:pt x="184" y="347"/>
                  <a:pt x="180" y="344"/>
                </a:cubicBezTo>
                <a:cubicBezTo>
                  <a:pt x="180" y="344"/>
                  <a:pt x="180" y="344"/>
                  <a:pt x="180" y="344"/>
                </a:cubicBezTo>
                <a:cubicBezTo>
                  <a:pt x="111" y="304"/>
                  <a:pt x="68" y="229"/>
                  <a:pt x="68" y="149"/>
                </a:cubicBezTo>
                <a:cubicBezTo>
                  <a:pt x="68" y="120"/>
                  <a:pt x="74" y="92"/>
                  <a:pt x="84" y="66"/>
                </a:cubicBezTo>
                <a:cubicBezTo>
                  <a:pt x="30" y="133"/>
                  <a:pt x="2" y="212"/>
                  <a:pt x="1" y="301"/>
                </a:cubicBezTo>
                <a:cubicBezTo>
                  <a:pt x="0" y="441"/>
                  <a:pt x="51" y="548"/>
                  <a:pt x="93" y="614"/>
                </a:cubicBezTo>
                <a:cubicBezTo>
                  <a:pt x="134" y="676"/>
                  <a:pt x="176" y="713"/>
                  <a:pt x="185" y="721"/>
                </a:cubicBezTo>
                <a:cubicBezTo>
                  <a:pt x="221" y="728"/>
                  <a:pt x="257" y="731"/>
                  <a:pt x="294" y="731"/>
                </a:cubicBezTo>
                <a:cubicBezTo>
                  <a:pt x="615" y="731"/>
                  <a:pt x="876" y="470"/>
                  <a:pt x="876" y="149"/>
                </a:cubicBezTo>
                <a:cubicBezTo>
                  <a:pt x="876" y="99"/>
                  <a:pt x="869" y="49"/>
                  <a:pt x="857" y="0"/>
                </a:cubicBezTo>
                <a:close/>
              </a:path>
            </a:pathLst>
          </a:custGeom>
          <a:solidFill>
            <a:schemeClr val="accent1">
              <a:lumMod val="60000"/>
              <a:lumOff val="40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4" name="标题 1"/>
          <p:cNvSpPr txBox="1"/>
          <p:nvPr/>
        </p:nvSpPr>
        <p:spPr>
          <a:xfrm>
            <a:off x="599441" y="2606548"/>
            <a:ext cx="2423177" cy="3100956"/>
          </a:xfrm>
          <a:custGeom>
            <a:avLst/>
            <a:gdLst/>
            <a:ahLst/>
            <a:cxnLst/>
            <a:rect l="l" t="t" r="r" b="b"/>
            <a:pathLst>
              <a:path w="758" h="969" extrusionOk="0">
                <a:moveTo>
                  <a:pt x="758" y="267"/>
                </a:moveTo>
                <a:cubicBezTo>
                  <a:pt x="727" y="186"/>
                  <a:pt x="673" y="123"/>
                  <a:pt x="597" y="78"/>
                </a:cubicBezTo>
                <a:cubicBezTo>
                  <a:pt x="510" y="26"/>
                  <a:pt x="414" y="0"/>
                  <a:pt x="312" y="0"/>
                </a:cubicBezTo>
                <a:cubicBezTo>
                  <a:pt x="221" y="0"/>
                  <a:pt x="154" y="22"/>
                  <a:pt x="141" y="27"/>
                </a:cubicBezTo>
                <a:cubicBezTo>
                  <a:pt x="50" y="133"/>
                  <a:pt x="0" y="267"/>
                  <a:pt x="0" y="407"/>
                </a:cubicBezTo>
                <a:cubicBezTo>
                  <a:pt x="0" y="671"/>
                  <a:pt x="178" y="901"/>
                  <a:pt x="429" y="969"/>
                </a:cubicBezTo>
                <a:cubicBezTo>
                  <a:pt x="411" y="950"/>
                  <a:pt x="387" y="922"/>
                  <a:pt x="362" y="884"/>
                </a:cubicBezTo>
                <a:cubicBezTo>
                  <a:pt x="318" y="816"/>
                  <a:pt x="265" y="705"/>
                  <a:pt x="266" y="559"/>
                </a:cubicBezTo>
                <a:cubicBezTo>
                  <a:pt x="267" y="432"/>
                  <a:pt x="322" y="344"/>
                  <a:pt x="368" y="293"/>
                </a:cubicBezTo>
                <a:cubicBezTo>
                  <a:pt x="418" y="238"/>
                  <a:pt x="467" y="212"/>
                  <a:pt x="469" y="211"/>
                </a:cubicBezTo>
                <a:cubicBezTo>
                  <a:pt x="470" y="211"/>
                  <a:pt x="470" y="211"/>
                  <a:pt x="470" y="211"/>
                </a:cubicBezTo>
                <a:cubicBezTo>
                  <a:pt x="504" y="192"/>
                  <a:pt x="542" y="181"/>
                  <a:pt x="582" y="181"/>
                </a:cubicBezTo>
                <a:cubicBezTo>
                  <a:pt x="653" y="181"/>
                  <a:pt x="717" y="215"/>
                  <a:pt x="758" y="267"/>
                </a:cubicBezTo>
                <a:close/>
              </a:path>
            </a:pathLst>
          </a:custGeom>
          <a:solidFill>
            <a:schemeClr val="accent1">
              <a:lumMod val="75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5" name="标题 1"/>
          <p:cNvSpPr txBox="1"/>
          <p:nvPr/>
        </p:nvSpPr>
        <p:spPr>
          <a:xfrm>
            <a:off x="1149247" y="2047262"/>
            <a:ext cx="3066593" cy="2591437"/>
          </a:xfrm>
          <a:custGeom>
            <a:avLst/>
            <a:gdLst/>
            <a:ahLst/>
            <a:cxnLst/>
            <a:rect l="l" t="t" r="r" b="b"/>
            <a:pathLst>
              <a:path w="959" h="810" extrusionOk="0">
                <a:moveTo>
                  <a:pt x="688" y="760"/>
                </a:moveTo>
                <a:cubicBezTo>
                  <a:pt x="809" y="691"/>
                  <a:pt x="877" y="594"/>
                  <a:pt x="912" y="524"/>
                </a:cubicBezTo>
                <a:cubicBezTo>
                  <a:pt x="946" y="457"/>
                  <a:pt x="957" y="402"/>
                  <a:pt x="959" y="390"/>
                </a:cubicBezTo>
                <a:cubicBezTo>
                  <a:pt x="878" y="157"/>
                  <a:pt x="657" y="0"/>
                  <a:pt x="410" y="0"/>
                </a:cubicBezTo>
                <a:cubicBezTo>
                  <a:pt x="256" y="0"/>
                  <a:pt x="108" y="61"/>
                  <a:pt x="0" y="169"/>
                </a:cubicBezTo>
                <a:cubicBezTo>
                  <a:pt x="32" y="161"/>
                  <a:pt x="81" y="152"/>
                  <a:pt x="140" y="152"/>
                </a:cubicBezTo>
                <a:cubicBezTo>
                  <a:pt x="246" y="152"/>
                  <a:pt x="346" y="179"/>
                  <a:pt x="436" y="233"/>
                </a:cubicBezTo>
                <a:cubicBezTo>
                  <a:pt x="545" y="297"/>
                  <a:pt x="594" y="389"/>
                  <a:pt x="615" y="454"/>
                </a:cubicBezTo>
                <a:cubicBezTo>
                  <a:pt x="638" y="523"/>
                  <a:pt x="636" y="577"/>
                  <a:pt x="635" y="582"/>
                </a:cubicBezTo>
                <a:cubicBezTo>
                  <a:pt x="635" y="695"/>
                  <a:pt x="552" y="789"/>
                  <a:pt x="444" y="805"/>
                </a:cubicBezTo>
                <a:cubicBezTo>
                  <a:pt x="462" y="808"/>
                  <a:pt x="481" y="810"/>
                  <a:pt x="502" y="810"/>
                </a:cubicBezTo>
                <a:cubicBezTo>
                  <a:pt x="566" y="810"/>
                  <a:pt x="629" y="793"/>
                  <a:pt x="688" y="760"/>
                </a:cubicBezTo>
                <a:close/>
              </a:path>
            </a:pathLst>
          </a:custGeom>
          <a:solidFill>
            <a:schemeClr val="accent1"/>
          </a:solidFill>
          <a:ln cap="sq">
            <a:noFill/>
          </a:ln>
        </p:spPr>
        <p:txBody>
          <a:bodyPr vert="horz" wrap="square" lIns="91425" tIns="45700" rIns="91425" bIns="45700" rtlCol="0" anchor="t"/>
          <a:lstStyle/>
          <a:p>
            <a:pPr algn="l">
              <a:lnSpc>
                <a:spcPct val="110000"/>
              </a:lnSpc>
            </a:pPr>
            <a:endParaRPr kumimoji="1" lang="zh-CN" altLang="en-US"/>
          </a:p>
        </p:txBody>
      </p:sp>
      <p:sp>
        <p:nvSpPr>
          <p:cNvPr id="6" name="标题 1"/>
          <p:cNvSpPr txBox="1"/>
          <p:nvPr/>
        </p:nvSpPr>
        <p:spPr>
          <a:xfrm>
            <a:off x="1119211" y="2914857"/>
            <a:ext cx="488586" cy="45197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2157920" y="4976536"/>
            <a:ext cx="518247" cy="4698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H="1" flipV="1">
            <a:off x="3322084" y="3118370"/>
            <a:ext cx="538357" cy="5209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9" name="组合 8"/>
          <p:cNvGrpSpPr/>
          <p:nvPr/>
        </p:nvGrpSpPr>
        <p:grpSpPr>
          <a:xfrm>
            <a:off x="414234" y="1590302"/>
            <a:ext cx="4928887" cy="4638148"/>
            <a:chOff x="414234" y="1590302"/>
            <a:chExt cx="4928887" cy="4638148"/>
          </a:xfrm>
        </p:grpSpPr>
        <p:sp>
          <p:nvSpPr>
            <p:cNvPr id="10" name="标题 1"/>
            <p:cNvSpPr txBox="1"/>
            <p:nvPr/>
          </p:nvSpPr>
          <p:spPr>
            <a:xfrm>
              <a:off x="414234" y="1590302"/>
              <a:ext cx="4638148" cy="4638148"/>
            </a:xfrm>
            <a:prstGeom prst="ellipse">
              <a:avLst/>
            </a:prstGeom>
            <a:noFill/>
            <a:ln w="12700" cap="sq">
              <a:gradFill>
                <a:gsLst>
                  <a:gs pos="51000">
                    <a:schemeClr val="accent1">
                      <a:alpha val="0"/>
                    </a:schemeClr>
                  </a:gs>
                  <a:gs pos="100000">
                    <a:schemeClr val="accent1"/>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911829" y="1799805"/>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728690" y="3575094"/>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911829" y="5404516"/>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sp>
        <p:nvSpPr>
          <p:cNvPr id="14" name="标题 1"/>
          <p:cNvSpPr txBox="1"/>
          <p:nvPr/>
        </p:nvSpPr>
        <p:spPr>
          <a:xfrm>
            <a:off x="5204856" y="1566084"/>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595843" y="1303416"/>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813742" y="1388437"/>
            <a:ext cx="1473200" cy="203200"/>
          </a:xfrm>
          <a:prstGeom prst="rect">
            <a:avLst/>
          </a:prstGeom>
          <a:noFill/>
          <a:ln>
            <a:noFill/>
          </a:ln>
        </p:spPr>
        <p:txBody>
          <a:bodyPr vert="horz" wrap="square" lIns="0" tIns="0" rIns="0" bIns="0" rtlCol="0" anchor="t">
            <a:spAutoFit/>
          </a:bodyP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自定义包结构</a:t>
            </a:r>
            <a:endParaRPr kumimoji="1" lang="zh-CN" altLang="en-US"/>
          </a:p>
        </p:txBody>
      </p:sp>
      <p:sp>
        <p:nvSpPr>
          <p:cNvPr id="17" name="标题 1"/>
          <p:cNvSpPr txBox="1"/>
          <p:nvPr/>
        </p:nvSpPr>
        <p:spPr>
          <a:xfrm>
            <a:off x="5445761" y="1867780"/>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设计清晰目录结构，包含__init__.py，使模块可导入，便于项目组织和扩展。</a:t>
            </a:r>
            <a:endParaRPr kumimoji="1" lang="zh-CN" altLang="en-US"/>
          </a:p>
        </p:txBody>
      </p:sp>
      <p:sp>
        <p:nvSpPr>
          <p:cNvPr id="18" name="标题 1"/>
          <p:cNvSpPr txBox="1"/>
          <p:nvPr/>
        </p:nvSpPr>
        <p:spPr>
          <a:xfrm>
            <a:off x="5700967" y="3269979"/>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091954" y="3007311"/>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309853" y="3092332"/>
            <a:ext cx="1473200" cy="203200"/>
          </a:xfrm>
          <a:prstGeom prst="rect">
            <a:avLst/>
          </a:prstGeom>
          <a:noFill/>
          <a:ln>
            <a:noFill/>
          </a:ln>
        </p:spPr>
        <p:txBody>
          <a:bodyPr vert="horz" wrap="square" lIns="0" tIns="0" rIns="0" bIns="0" rtlCol="0" anchor="t">
            <a:spAutoFit/>
          </a:bodyP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编写setup.py</a:t>
            </a:r>
            <a:endParaRPr kumimoji="1" lang="zh-CN" altLang="en-US"/>
          </a:p>
        </p:txBody>
      </p:sp>
      <p:sp>
        <p:nvSpPr>
          <p:cNvPr id="21" name="标题 1"/>
          <p:cNvSpPr txBox="1"/>
          <p:nvPr/>
        </p:nvSpPr>
        <p:spPr>
          <a:xfrm>
            <a:off x="5941872" y="3571675"/>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定义包元数据，如名称、版本和依赖项，便于自动化构建和发布。</a:t>
            </a:r>
            <a:endParaRPr kumimoji="1" lang="zh-CN" altLang="en-US"/>
          </a:p>
        </p:txBody>
      </p:sp>
      <p:sp>
        <p:nvSpPr>
          <p:cNvPr id="22" name="标题 1"/>
          <p:cNvSpPr txBox="1"/>
          <p:nvPr/>
        </p:nvSpPr>
        <p:spPr>
          <a:xfrm>
            <a:off x="5204856" y="5123744"/>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595843" y="4861076"/>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5813742" y="4946097"/>
            <a:ext cx="1473200" cy="203200"/>
          </a:xfrm>
          <a:prstGeom prst="rect">
            <a:avLst/>
          </a:prstGeom>
          <a:noFill/>
          <a:ln>
            <a:noFill/>
          </a:ln>
        </p:spPr>
        <p:txBody>
          <a:bodyPr vert="horz" wrap="square" lIns="0" tIns="0" rIns="0" bIns="0" rtlCol="0" anchor="t">
            <a:spAutoFit/>
          </a:bodyP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测试与发布</a:t>
            </a:r>
            <a:endParaRPr kumimoji="1" lang="zh-CN" altLang="en-US"/>
          </a:p>
        </p:txBody>
      </p:sp>
      <p:sp>
        <p:nvSpPr>
          <p:cNvPr id="25" name="标题 1"/>
          <p:cNvSpPr txBox="1"/>
          <p:nvPr/>
        </p:nvSpPr>
        <p:spPr>
          <a:xfrm>
            <a:off x="5445761" y="5425440"/>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在虚拟环境中测试安装，确保无错误且功能正常后，使用twine上传至PyPI，供他人下载使用。</a:t>
            </a:r>
            <a:endParaRPr kumimoji="1" lang="zh-CN" altLang="en-US"/>
          </a:p>
        </p:txBody>
      </p:sp>
      <p:sp>
        <p:nvSpPr>
          <p:cNvPr id="26" name="标题 1"/>
          <p:cNvSpPr txBox="1"/>
          <p:nvPr/>
        </p:nvSpPr>
        <p:spPr>
          <a:xfrm>
            <a:off x="3866435" y="1928278"/>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7" name="标题 1"/>
          <p:cNvSpPr txBox="1"/>
          <p:nvPr/>
        </p:nvSpPr>
        <p:spPr>
          <a:xfrm>
            <a:off x="4703014" y="3725785"/>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8" name="标题 1"/>
          <p:cNvSpPr txBox="1"/>
          <p:nvPr/>
        </p:nvSpPr>
        <p:spPr>
          <a:xfrm>
            <a:off x="3876163" y="5548330"/>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9"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构建自定义包</a:t>
            </a:r>
            <a:endParaRPr kumimoji="1" lang="zh-CN" altLang="en-US"/>
          </a:p>
        </p:txBody>
      </p:sp>
      <p:sp>
        <p:nvSpPr>
          <p:cNvPr id="31"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40445" y="2914575"/>
            <a:ext cx="2482205" cy="2040590"/>
          </a:xfrm>
          <a:prstGeom prst="rect">
            <a:avLst/>
          </a:prstGeom>
          <a:noFill/>
          <a:ln cap="sq">
            <a:noFill/>
          </a:ln>
          <a:effectLst/>
        </p:spPr>
        <p:txBody>
          <a:bodyPr vert="horz" wrap="square" lIns="64008" tIns="32004" rIns="64008" bIns="32004" rtlCol="0" anchor="ctr"/>
          <a:lstStyle/>
          <a:p>
            <a:pPr algn="l">
              <a:lnSpc>
                <a:spcPct val="100000"/>
              </a:lnSpc>
            </a:pPr>
            <a:r>
              <a:rPr kumimoji="1" lang="en-US" altLang="zh-CN" sz="11500">
                <a:ln w="12700">
                  <a:noFill/>
                </a:ln>
                <a:solidFill>
                  <a:srgbClr val="F2F2F2">
                    <a:alpha val="5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4" name="标题 1"/>
          <p:cNvSpPr txBox="1"/>
          <p:nvPr/>
        </p:nvSpPr>
        <p:spPr>
          <a:xfrm>
            <a:off x="1793482" y="2946400"/>
            <a:ext cx="3448130" cy="729449"/>
          </a:xfrm>
          <a:prstGeom prst="rect">
            <a:avLst/>
          </a:prstGeom>
          <a:noFill/>
          <a:ln cap="sq">
            <a:noFill/>
          </a:ln>
          <a:effectLst/>
        </p:spPr>
        <p:txBody>
          <a:bodyPr vert="horz" wrap="square" lIns="64008" tIns="32004" rIns="64008" bIns="32004"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创建、激活与删除</a:t>
            </a:r>
            <a:endParaRPr kumimoji="1" lang="zh-CN" altLang="en-US"/>
          </a:p>
        </p:txBody>
      </p:sp>
      <p:sp>
        <p:nvSpPr>
          <p:cNvPr id="5" name="标题 1"/>
          <p:cNvSpPr txBox="1"/>
          <p:nvPr/>
        </p:nvSpPr>
        <p:spPr>
          <a:xfrm>
            <a:off x="1793482" y="3751252"/>
            <a:ext cx="3451618" cy="195612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使用Python内置的venv模块或Conda创建虚拟环境，激活时Windows使用venv\Scripts\activate，Linux/Mac使用source venv/bin/activate，删除时直接删除目录。</a:t>
            </a:r>
            <a:endParaRPr kumimoji="1" lang="zh-CN" altLang="en-US"/>
          </a:p>
        </p:txBody>
      </p:sp>
      <p:sp>
        <p:nvSpPr>
          <p:cNvPr id="6" name="标题 1"/>
          <p:cNvSpPr txBox="1"/>
          <p:nvPr/>
        </p:nvSpPr>
        <p:spPr>
          <a:xfrm>
            <a:off x="1793482" y="1942654"/>
            <a:ext cx="812594" cy="812594"/>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987409" y="2136581"/>
            <a:ext cx="424740" cy="42474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7732959" y="2914575"/>
            <a:ext cx="2482205" cy="2040590"/>
          </a:xfrm>
          <a:prstGeom prst="rect">
            <a:avLst/>
          </a:prstGeom>
          <a:noFill/>
          <a:ln cap="sq">
            <a:noFill/>
          </a:ln>
          <a:effectLst/>
        </p:spPr>
        <p:txBody>
          <a:bodyPr vert="horz" wrap="square" lIns="64008" tIns="32004" rIns="64008" bIns="32004" rtlCol="0" anchor="ctr"/>
          <a:lstStyle/>
          <a:p>
            <a:pPr algn="l">
              <a:lnSpc>
                <a:spcPct val="100000"/>
              </a:lnSpc>
            </a:pPr>
            <a:r>
              <a:rPr kumimoji="1" lang="en-US" altLang="zh-CN" sz="11500">
                <a:ln w="12700">
                  <a:noFill/>
                </a:ln>
                <a:solidFill>
                  <a:srgbClr val="F2F2F2">
                    <a:alpha val="5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9" name="标题 1"/>
          <p:cNvSpPr txBox="1"/>
          <p:nvPr/>
        </p:nvSpPr>
        <p:spPr>
          <a:xfrm>
            <a:off x="6685996" y="2946400"/>
            <a:ext cx="3448130" cy="729449"/>
          </a:xfrm>
          <a:prstGeom prst="rect">
            <a:avLst/>
          </a:prstGeom>
          <a:noFill/>
          <a:ln cap="sq">
            <a:noFill/>
          </a:ln>
          <a:effectLst/>
        </p:spPr>
        <p:txBody>
          <a:bodyPr vert="horz" wrap="square" lIns="64008" tIns="32004" rIns="64008" bIns="32004"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环境中包管理</a:t>
            </a:r>
            <a:endParaRPr kumimoji="1" lang="zh-CN" altLang="en-US"/>
          </a:p>
        </p:txBody>
      </p:sp>
      <p:sp>
        <p:nvSpPr>
          <p:cNvPr id="10" name="标题 1"/>
          <p:cNvSpPr txBox="1"/>
          <p:nvPr/>
        </p:nvSpPr>
        <p:spPr>
          <a:xfrm>
            <a:off x="6685996" y="3751252"/>
            <a:ext cx="3448604" cy="1956127"/>
          </a:xfrm>
          <a:prstGeom prst="rect">
            <a:avLst/>
          </a:prstGeom>
          <a:noFill/>
          <a:ln cap="sq">
            <a:noFill/>
          </a:ln>
          <a:effectLst/>
        </p:spPr>
        <p:txBody>
          <a:bodyPr vert="horz" wrap="square" lIns="64008" tIns="32004" rIns="64008" bIns="32004" rtlCol="0" anchor="t"/>
          <a:lstStyle/>
          <a:p>
            <a:pPr algn="l">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使用pip install或conda install安装包，pip list或conda list查看已安装包，定期更新包，移除不再需要的包，导出至requirements.txt便于复现。</a:t>
            </a:r>
            <a:endParaRPr kumimoji="1" lang="zh-CN" altLang="en-US"/>
          </a:p>
        </p:txBody>
      </p:sp>
      <p:sp>
        <p:nvSpPr>
          <p:cNvPr id="11" name="标题 1"/>
          <p:cNvSpPr txBox="1"/>
          <p:nvPr/>
        </p:nvSpPr>
        <p:spPr>
          <a:xfrm>
            <a:off x="6742537" y="1942654"/>
            <a:ext cx="812594" cy="812594"/>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936464" y="2148788"/>
            <a:ext cx="424740" cy="40032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虚拟环境使用</a:t>
            </a:r>
            <a:endParaRPr kumimoji="1" lang="zh-CN" altLang="en-US"/>
          </a:p>
        </p:txBody>
      </p:sp>
      <p:sp>
        <p:nvSpPr>
          <p:cNvPr id="15"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660777"/>
            <a:ext cx="12187642" cy="3621268"/>
          </a:xfrm>
          <a:prstGeom prst="rect">
            <a:avLst/>
          </a:prstGeom>
          <a:solidFill>
            <a:schemeClr val="accent1"/>
          </a:solidFill>
          <a:ln w="2763" cap="flat">
            <a:noFill/>
            <a:miter/>
          </a:ln>
        </p:spPr>
        <p:txBody>
          <a:bodyPr vert="horz" wrap="square" lIns="91440" tIns="45720" rIns="91440" bIns="45720" rtlCol="0" anchor="ctr"/>
          <a:lstStyle/>
          <a:p>
            <a:pPr algn="l">
              <a:lnSpc>
                <a:spcPct val="100000"/>
              </a:lnSpc>
            </a:pPr>
            <a:endParaRPr kumimoji="1" lang="zh-CN" altLang="en-US"/>
          </a:p>
        </p:txBody>
      </p:sp>
      <p:sp>
        <p:nvSpPr>
          <p:cNvPr id="5" name="标题 1"/>
          <p:cNvSpPr txBox="1"/>
          <p:nvPr/>
        </p:nvSpPr>
        <p:spPr>
          <a:xfrm>
            <a:off x="1495555" y="4345805"/>
            <a:ext cx="9200892" cy="1544638"/>
          </a:xfrm>
          <a:prstGeom prst="roundRect">
            <a:avLst>
              <a:gd name="adj" fmla="val 0"/>
            </a:avLst>
          </a:prstGeom>
          <a:solidFill>
            <a:schemeClr val="bg1"/>
          </a:solidFill>
          <a:ln w="12700" cap="sq">
            <a:noFill/>
            <a:miter/>
          </a:ln>
          <a:effectLst>
            <a:outerShdw blurRad="1778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1803530" y="4557222"/>
            <a:ext cx="8584942" cy="276999"/>
          </a:xfrm>
          <a:prstGeom prst="rect">
            <a:avLst/>
          </a:prstGeom>
          <a:noFill/>
          <a:ln>
            <a:noFill/>
          </a:ln>
          <a:effectLst/>
        </p:spPr>
        <p:txBody>
          <a:bodyPr vert="horz" wrap="square" lIns="0" tIns="0" rIns="0" bIns="0" rtlCol="0" anchor="t"/>
          <a:lstStyle/>
          <a:p>
            <a:pPr algn="l">
              <a:lnSpc>
                <a:spcPct val="10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Git基础命令</a:t>
            </a:r>
            <a:endParaRPr kumimoji="1" lang="zh-CN" altLang="en-US"/>
          </a:p>
        </p:txBody>
      </p:sp>
      <p:sp>
        <p:nvSpPr>
          <p:cNvPr id="7" name="标题 1"/>
          <p:cNvSpPr txBox="1"/>
          <p:nvPr/>
        </p:nvSpPr>
        <p:spPr>
          <a:xfrm>
            <a:off x="1803530" y="4935279"/>
            <a:ext cx="8584943" cy="717973"/>
          </a:xfrm>
          <a:prstGeom prst="rect">
            <a:avLst/>
          </a:prstGeom>
          <a:noFill/>
          <a:ln>
            <a:noFill/>
          </a:ln>
          <a:effectLst/>
        </p:spPr>
        <p:txBody>
          <a:bodyPr vert="horz" wrap="square" lIns="0" tIns="0" rIns="0" bIns="0" rtlCol="0" anchor="t"/>
          <a:lstStyle/>
          <a:p>
            <a:pPr algn="just">
              <a:lnSpc>
                <a:spcPct val="150000"/>
              </a:lnSpc>
            </a:pPr>
            <a:r>
              <a:rPr kumimoji="1" lang="en-US" altLang="zh-CN" sz="1400">
                <a:ln w="12700">
                  <a:noFill/>
                </a:ln>
                <a:solidFill>
                  <a:srgbClr val="0D0D0D">
                    <a:alpha val="100000"/>
                  </a:srgbClr>
                </a:solidFill>
                <a:latin typeface="Source Han Sans" panose="020B0400000000000000" charset="-122"/>
                <a:ea typeface="Source Han Sans" panose="020B0400000000000000" charset="-122"/>
                <a:cs typeface="Source Han Sans" panose="020B0400000000000000" charset="-122"/>
              </a:rPr>
              <a:t>git clone克隆项目，git add添加文件，git commit提交更改，git push同步至远程仓库，git branch和git checkout用于分支管理。</a:t>
            </a:r>
            <a:endParaRPr kumimoji="1" lang="zh-CN" altLang="en-US"/>
          </a:p>
        </p:txBody>
      </p:sp>
      <p:sp>
        <p:nvSpPr>
          <p:cNvPr id="8" name="标题 1"/>
          <p:cNvSpPr txBox="1"/>
          <p:nvPr/>
        </p:nvSpPr>
        <p:spPr>
          <a:xfrm>
            <a:off x="1579860" y="3357219"/>
            <a:ext cx="9116587" cy="85752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创建账户后，在平台上创建新项目仓库，使用git clone将远程仓库克隆到本地，修改代码后通过git push推送到远端，还可创建分支和设置权限。</a:t>
            </a:r>
            <a:endParaRPr kumimoji="1" lang="zh-CN" altLang="en-US"/>
          </a:p>
        </p:txBody>
      </p:sp>
      <p:sp>
        <p:nvSpPr>
          <p:cNvPr id="9" name="标题 1"/>
          <p:cNvSpPr txBox="1"/>
          <p:nvPr/>
        </p:nvSpPr>
        <p:spPr>
          <a:xfrm>
            <a:off x="1481577" y="2853812"/>
            <a:ext cx="9200888" cy="369332"/>
          </a:xfrm>
          <a:prstGeom prst="rect">
            <a:avLst/>
          </a:prstGeom>
          <a:noFill/>
          <a:ln>
            <a:noFill/>
          </a:ln>
        </p:spPr>
        <p:txBody>
          <a:bodyPr vert="horz" wrap="square" lIns="91440" tIns="45720" rIns="91440" bIns="45720" rtlCol="0" anchor="t"/>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GitHub基础操作</a:t>
            </a:r>
            <a:endParaRPr kumimoji="1" lang="zh-CN" altLang="en-US"/>
          </a:p>
        </p:txBody>
      </p:sp>
      <p:sp>
        <p:nvSpPr>
          <p:cNvPr id="10" name="标题 1"/>
          <p:cNvSpPr txBox="1"/>
          <p:nvPr/>
        </p:nvSpPr>
        <p:spPr>
          <a:xfrm flipH="1">
            <a:off x="1523375" y="2075603"/>
            <a:ext cx="652083" cy="652083"/>
          </a:xfrm>
          <a:prstGeom prst="ellipse">
            <a:avLst/>
          </a:prstGeom>
          <a:solidFill>
            <a:schemeClr val="bg1"/>
          </a:solidFill>
          <a:ln w="3175"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617521" y="2198623"/>
            <a:ext cx="463791" cy="40604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gradFill>
            <a:gsLst>
              <a:gs pos="0">
                <a:schemeClr val="accent1"/>
              </a:gs>
              <a:gs pos="100000">
                <a:schemeClr val="accent1">
                  <a:lumMod val="75000"/>
                </a:schemeClr>
              </a:gs>
            </a:gsLst>
            <a:lin ang="2700000" scaled="0"/>
          </a:gra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2"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代码托管平台使用</a:t>
            </a:r>
            <a:endParaRPr kumimoji="1" lang="zh-CN" altLang="en-US"/>
          </a:p>
        </p:txBody>
      </p:sp>
      <p:sp>
        <p:nvSpPr>
          <p:cNvPr id="14"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270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88828"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260368" y="699068"/>
            <a:ext cx="4603672" cy="5151375"/>
          </a:xfrm>
          <a:prstGeom prst="rect">
            <a:avLst/>
          </a:prstGeom>
          <a:noFill/>
          <a:ln>
            <a:noFill/>
          </a:ln>
        </p:spPr>
      </p:pic>
      <p:sp>
        <p:nvSpPr>
          <p:cNvPr id="5" name="标题 1"/>
          <p:cNvSpPr txBox="1"/>
          <p:nvPr/>
        </p:nvSpPr>
        <p:spPr>
          <a:xfrm>
            <a:off x="11739916"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2700000">
            <a:off x="7189696" y="514490"/>
            <a:ext cx="1132623" cy="1132620"/>
          </a:xfrm>
          <a:custGeom>
            <a:avLst/>
            <a:gdLst>
              <a:gd name="connsiteX0" fmla="*/ 844421 w 1132623"/>
              <a:gd name="connsiteY0" fmla="*/ 115719 h 1132620"/>
              <a:gd name="connsiteX1" fmla="*/ 960140 w 1132623"/>
              <a:gd name="connsiteY1" fmla="*/ 115719 h 1132620"/>
              <a:gd name="connsiteX2" fmla="*/ 960140 w 1132623"/>
              <a:gd name="connsiteY2" fmla="*/ 0 h 1132620"/>
              <a:gd name="connsiteX3" fmla="*/ 1016904 w 1132623"/>
              <a:gd name="connsiteY3" fmla="*/ 0 h 1132620"/>
              <a:gd name="connsiteX4" fmla="*/ 1016904 w 1132623"/>
              <a:gd name="connsiteY4" fmla="*/ 115719 h 1132620"/>
              <a:gd name="connsiteX5" fmla="*/ 1132623 w 1132623"/>
              <a:gd name="connsiteY5" fmla="*/ 115719 h 1132620"/>
              <a:gd name="connsiteX6" fmla="*/ 1132623 w 1132623"/>
              <a:gd name="connsiteY6" fmla="*/ 172483 h 1132620"/>
              <a:gd name="connsiteX7" fmla="*/ 1016904 w 1132623"/>
              <a:gd name="connsiteY7" fmla="*/ 172483 h 1132620"/>
              <a:gd name="connsiteX8" fmla="*/ 1016904 w 1132623"/>
              <a:gd name="connsiteY8" fmla="*/ 288202 h 1132620"/>
              <a:gd name="connsiteX9" fmla="*/ 960140 w 1132623"/>
              <a:gd name="connsiteY9" fmla="*/ 288202 h 1132620"/>
              <a:gd name="connsiteX10" fmla="*/ 960140 w 1132623"/>
              <a:gd name="connsiteY10" fmla="*/ 172483 h 1132620"/>
              <a:gd name="connsiteX11" fmla="*/ 844421 w 1132623"/>
              <a:gd name="connsiteY11" fmla="*/ 172483 h 1132620"/>
              <a:gd name="connsiteX12" fmla="*/ 422211 w 1132623"/>
              <a:gd name="connsiteY12" fmla="*/ 537928 h 1132620"/>
              <a:gd name="connsiteX13" fmla="*/ 537929 w 1132623"/>
              <a:gd name="connsiteY13" fmla="*/ 537928 h 1132620"/>
              <a:gd name="connsiteX14" fmla="*/ 537929 w 1132623"/>
              <a:gd name="connsiteY14" fmla="*/ 422209 h 1132620"/>
              <a:gd name="connsiteX15" fmla="*/ 594693 w 1132623"/>
              <a:gd name="connsiteY15" fmla="*/ 422209 h 1132620"/>
              <a:gd name="connsiteX16" fmla="*/ 594693 w 1132623"/>
              <a:gd name="connsiteY16" fmla="*/ 537928 h 1132620"/>
              <a:gd name="connsiteX17" fmla="*/ 710412 w 1132623"/>
              <a:gd name="connsiteY17" fmla="*/ 537928 h 1132620"/>
              <a:gd name="connsiteX18" fmla="*/ 710412 w 1132623"/>
              <a:gd name="connsiteY18" fmla="*/ 594692 h 1132620"/>
              <a:gd name="connsiteX19" fmla="*/ 594693 w 1132623"/>
              <a:gd name="connsiteY19" fmla="*/ 594692 h 1132620"/>
              <a:gd name="connsiteX20" fmla="*/ 594693 w 1132623"/>
              <a:gd name="connsiteY20" fmla="*/ 710411 h 1132620"/>
              <a:gd name="connsiteX21" fmla="*/ 537929 w 1132623"/>
              <a:gd name="connsiteY21" fmla="*/ 710411 h 1132620"/>
              <a:gd name="connsiteX22" fmla="*/ 537930 w 1132623"/>
              <a:gd name="connsiteY22" fmla="*/ 594692 h 1132620"/>
              <a:gd name="connsiteX23" fmla="*/ 422210 w 1132623"/>
              <a:gd name="connsiteY23" fmla="*/ 594692 h 1132620"/>
              <a:gd name="connsiteX24" fmla="*/ 1 w 1132623"/>
              <a:gd name="connsiteY24" fmla="*/ 960137 h 1132620"/>
              <a:gd name="connsiteX25" fmla="*/ 115719 w 1132623"/>
              <a:gd name="connsiteY25" fmla="*/ 960137 h 1132620"/>
              <a:gd name="connsiteX26" fmla="*/ 115719 w 1132623"/>
              <a:gd name="connsiteY26" fmla="*/ 844418 h 1132620"/>
              <a:gd name="connsiteX27" fmla="*/ 172484 w 1132623"/>
              <a:gd name="connsiteY27" fmla="*/ 844418 h 1132620"/>
              <a:gd name="connsiteX28" fmla="*/ 172483 w 1132623"/>
              <a:gd name="connsiteY28" fmla="*/ 960137 h 1132620"/>
              <a:gd name="connsiteX29" fmla="*/ 288203 w 1132623"/>
              <a:gd name="connsiteY29" fmla="*/ 960137 h 1132620"/>
              <a:gd name="connsiteX30" fmla="*/ 288202 w 1132623"/>
              <a:gd name="connsiteY30" fmla="*/ 1016901 h 1132620"/>
              <a:gd name="connsiteX31" fmla="*/ 172483 w 1132623"/>
              <a:gd name="connsiteY31" fmla="*/ 1016901 h 1132620"/>
              <a:gd name="connsiteX32" fmla="*/ 172484 w 1132623"/>
              <a:gd name="connsiteY32" fmla="*/ 1132620 h 1132620"/>
              <a:gd name="connsiteX33" fmla="*/ 115719 w 1132623"/>
              <a:gd name="connsiteY33" fmla="*/ 1132620 h 1132620"/>
              <a:gd name="connsiteX34" fmla="*/ 115720 w 1132623"/>
              <a:gd name="connsiteY34" fmla="*/ 1016901 h 1132620"/>
              <a:gd name="connsiteX35" fmla="*/ 0 w 1132623"/>
              <a:gd name="connsiteY35" fmla="*/ 1016901 h 1132620"/>
            </a:gdLst>
            <a:ahLst/>
            <a:cxnLst/>
            <a:rect l="l" t="t" r="r" b="b"/>
            <a:pathLst>
              <a:path w="1132623" h="1132620">
                <a:moveTo>
                  <a:pt x="844421" y="115719"/>
                </a:moveTo>
                <a:lnTo>
                  <a:pt x="960140" y="115719"/>
                </a:lnTo>
                <a:lnTo>
                  <a:pt x="960140" y="0"/>
                </a:lnTo>
                <a:lnTo>
                  <a:pt x="1016904" y="0"/>
                </a:lnTo>
                <a:lnTo>
                  <a:pt x="1016904" y="115719"/>
                </a:lnTo>
                <a:lnTo>
                  <a:pt x="1132623" y="115719"/>
                </a:lnTo>
                <a:lnTo>
                  <a:pt x="1132623" y="172483"/>
                </a:lnTo>
                <a:lnTo>
                  <a:pt x="1016904" y="172483"/>
                </a:lnTo>
                <a:lnTo>
                  <a:pt x="1016904" y="288202"/>
                </a:lnTo>
                <a:lnTo>
                  <a:pt x="960140" y="288202"/>
                </a:lnTo>
                <a:lnTo>
                  <a:pt x="960140" y="172483"/>
                </a:lnTo>
                <a:lnTo>
                  <a:pt x="844421" y="172483"/>
                </a:lnTo>
                <a:close/>
                <a:moveTo>
                  <a:pt x="422211" y="537928"/>
                </a:moveTo>
                <a:lnTo>
                  <a:pt x="537929" y="537928"/>
                </a:lnTo>
                <a:lnTo>
                  <a:pt x="537929" y="422209"/>
                </a:lnTo>
                <a:lnTo>
                  <a:pt x="594693" y="422209"/>
                </a:lnTo>
                <a:lnTo>
                  <a:pt x="594693" y="537928"/>
                </a:lnTo>
                <a:lnTo>
                  <a:pt x="710412" y="537928"/>
                </a:lnTo>
                <a:lnTo>
                  <a:pt x="710412" y="594692"/>
                </a:lnTo>
                <a:lnTo>
                  <a:pt x="594693" y="594692"/>
                </a:lnTo>
                <a:lnTo>
                  <a:pt x="594693" y="710411"/>
                </a:lnTo>
                <a:lnTo>
                  <a:pt x="537929" y="710411"/>
                </a:lnTo>
                <a:lnTo>
                  <a:pt x="537930" y="594692"/>
                </a:lnTo>
                <a:lnTo>
                  <a:pt x="422210" y="594692"/>
                </a:lnTo>
                <a:close/>
                <a:moveTo>
                  <a:pt x="1" y="960137"/>
                </a:moveTo>
                <a:lnTo>
                  <a:pt x="115719" y="960137"/>
                </a:lnTo>
                <a:lnTo>
                  <a:pt x="115719" y="844418"/>
                </a:lnTo>
                <a:lnTo>
                  <a:pt x="172484" y="844418"/>
                </a:lnTo>
                <a:lnTo>
                  <a:pt x="172483" y="960137"/>
                </a:lnTo>
                <a:lnTo>
                  <a:pt x="288203" y="960137"/>
                </a:lnTo>
                <a:lnTo>
                  <a:pt x="288202" y="1016901"/>
                </a:lnTo>
                <a:lnTo>
                  <a:pt x="172483" y="1016901"/>
                </a:lnTo>
                <a:lnTo>
                  <a:pt x="172484" y="1132620"/>
                </a:lnTo>
                <a:lnTo>
                  <a:pt x="115719" y="1132620"/>
                </a:lnTo>
                <a:lnTo>
                  <a:pt x="115720" y="1016901"/>
                </a:lnTo>
                <a:lnTo>
                  <a:pt x="0" y="101690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5877835" y="1916855"/>
            <a:ext cx="608637" cy="608637"/>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524263" y="1602163"/>
            <a:ext cx="770159" cy="770159"/>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265813"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61427"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5096749" y="2871647"/>
            <a:ext cx="6577155" cy="2177094"/>
          </a:xfrm>
          <a:prstGeom prst="rect">
            <a:avLst/>
          </a:prstGeom>
          <a:noFill/>
          <a:ln>
            <a:noFill/>
          </a:ln>
        </p:spPr>
        <p:txBody>
          <a:bodyPr vert="horz" wrap="square" lIns="0" tIns="0" rIns="0" bIns="0" rtlCol="0" anchor="ctr"/>
          <a:lstStyle/>
          <a:p>
            <a:pPr algn="r">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研究现状与数据集</a:t>
            </a:r>
            <a:endParaRPr kumimoji="1" lang="zh-CN" altLang="en-US"/>
          </a:p>
        </p:txBody>
      </p:sp>
      <p:sp>
        <p:nvSpPr>
          <p:cNvPr id="12" name="标题 1"/>
          <p:cNvSpPr txBox="1"/>
          <p:nvPr/>
        </p:nvSpPr>
        <p:spPr>
          <a:xfrm flipH="1">
            <a:off x="5785181" y="5103584"/>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539468" y="1705660"/>
            <a:ext cx="2924969" cy="1223355"/>
          </a:xfrm>
          <a:prstGeom prst="rect">
            <a:avLst/>
          </a:prstGeom>
          <a:noFill/>
          <a:ln>
            <a:noFill/>
          </a:ln>
        </p:spPr>
        <p:txBody>
          <a:bodyPr vert="horz" wrap="square" lIns="0" tIns="0" rIns="0" bIns="0" rtlCol="0" anchor="b"/>
          <a:lstStyle/>
          <a:p>
            <a:pPr algn="r">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14" name="标题 1"/>
          <p:cNvSpPr txBox="1"/>
          <p:nvPr/>
        </p:nvSpPr>
        <p:spPr>
          <a:xfrm>
            <a:off x="10617843" y="30037"/>
            <a:ext cx="1602676" cy="2898978"/>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03</a:t>
            </a:r>
            <a:endParaRPr kumimoji="1" lang="zh-CN" altLang="en-US"/>
          </a:p>
        </p:txBody>
      </p:sp>
      <p:sp>
        <p:nvSpPr>
          <p:cNvPr id="15"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引言</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9" name="文本框 8"/>
          <p:cNvSpPr txBox="1"/>
          <p:nvPr/>
        </p:nvSpPr>
        <p:spPr>
          <a:xfrm>
            <a:off x="848924" y="1907144"/>
            <a:ext cx="10385779" cy="1200329"/>
          </a:xfrm>
          <a:prstGeom prst="rect">
            <a:avLst/>
          </a:prstGeom>
          <a:noFill/>
        </p:spPr>
        <p:txBody>
          <a:bodyPr wrap="square" rtlCol="0">
            <a:spAutoFit/>
          </a:bodyPr>
          <a:lstStyle/>
          <a:p>
            <a:pPr>
              <a:buNone/>
            </a:pPr>
            <a:r>
              <a:rPr lang="zh-CN" altLang="en-US" sz="2400" dirty="0">
                <a:solidFill>
                  <a:srgbClr val="000000"/>
                </a:solidFill>
                <a:latin typeface="Source Han Serif CN Regular"/>
              </a:rPr>
              <a:t>         显著目标检测 （</a:t>
            </a:r>
            <a:r>
              <a:rPr lang="en-US" altLang="zh-CN" sz="2400" dirty="0">
                <a:solidFill>
                  <a:srgbClr val="333333"/>
                </a:solidFill>
                <a:latin typeface="-apple-system"/>
              </a:rPr>
              <a:t>Salient object detection,</a:t>
            </a:r>
            <a:r>
              <a:rPr lang="zh-CN" altLang="en-US" sz="2400" dirty="0">
                <a:solidFill>
                  <a:srgbClr val="333333"/>
                </a:solidFill>
                <a:latin typeface="-apple-system"/>
              </a:rPr>
              <a:t> </a:t>
            </a:r>
            <a:r>
              <a:rPr lang="en-US" altLang="zh-CN" sz="2400" dirty="0">
                <a:solidFill>
                  <a:srgbClr val="333333"/>
                </a:solidFill>
                <a:latin typeface="-apple-system"/>
              </a:rPr>
              <a:t>SOD</a:t>
            </a:r>
            <a:r>
              <a:rPr lang="zh-CN" altLang="en-US" sz="2400" dirty="0">
                <a:solidFill>
                  <a:srgbClr val="000000"/>
                </a:solidFill>
                <a:latin typeface="Source Han Serif CN Regular"/>
              </a:rPr>
              <a:t>） 旨在识别图像中吸引人类注意力的最重要区域，模拟人类对场景醒目区域的注意力，识别图像中的突出区域可以促进后续的高级视觉任务，提高效率和资源管理并提高性能。</a:t>
            </a:r>
            <a:endParaRPr lang="zh-CN" altLang="en-US" sz="2400" dirty="0"/>
          </a:p>
        </p:txBody>
      </p:sp>
      <p:pic>
        <p:nvPicPr>
          <p:cNvPr id="11" name="图片 10"/>
          <p:cNvPicPr>
            <a:picLocks noChangeAspect="1"/>
          </p:cNvPicPr>
          <p:nvPr/>
        </p:nvPicPr>
        <p:blipFill>
          <a:blip r:embed="rId1"/>
          <a:stretch>
            <a:fillRect/>
          </a:stretch>
        </p:blipFill>
        <p:spPr>
          <a:xfrm>
            <a:off x="1950721" y="3507583"/>
            <a:ext cx="6026995" cy="2778187"/>
          </a:xfrm>
          <a:prstGeom prst="rect">
            <a:avLst/>
          </a:prstGeom>
        </p:spPr>
      </p:pic>
      <p:sp>
        <p:nvSpPr>
          <p:cNvPr id="12" name="文本框 11"/>
          <p:cNvSpPr txBox="1"/>
          <p:nvPr/>
        </p:nvSpPr>
        <p:spPr>
          <a:xfrm>
            <a:off x="8796303" y="4008279"/>
            <a:ext cx="951512" cy="461665"/>
          </a:xfrm>
          <a:prstGeom prst="rect">
            <a:avLst/>
          </a:prstGeom>
          <a:noFill/>
        </p:spPr>
        <p:txBody>
          <a:bodyPr wrap="square" rtlCol="0">
            <a:spAutoFit/>
          </a:bodyPr>
          <a:lstStyle/>
          <a:p>
            <a:r>
              <a:rPr lang="zh-CN" altLang="en-US" sz="2400" dirty="0"/>
              <a:t>输入</a:t>
            </a:r>
            <a:endParaRPr lang="zh-CN" altLang="en-US" sz="2400" dirty="0"/>
          </a:p>
        </p:txBody>
      </p:sp>
      <p:sp>
        <p:nvSpPr>
          <p:cNvPr id="13" name="文本框 12"/>
          <p:cNvSpPr txBox="1"/>
          <p:nvPr/>
        </p:nvSpPr>
        <p:spPr>
          <a:xfrm>
            <a:off x="8796303" y="5186918"/>
            <a:ext cx="951512" cy="461665"/>
          </a:xfrm>
          <a:prstGeom prst="rect">
            <a:avLst/>
          </a:prstGeom>
          <a:noFill/>
        </p:spPr>
        <p:txBody>
          <a:bodyPr wrap="square" rtlCol="0">
            <a:spAutoFit/>
          </a:bodyPr>
          <a:lstStyle/>
          <a:p>
            <a:r>
              <a:rPr lang="zh-CN" altLang="en-US" sz="2400" dirty="0"/>
              <a:t>输出</a:t>
            </a:r>
            <a:endParaRPr lang="zh-CN" altLang="en-US" sz="2400" dirty="0"/>
          </a:p>
        </p:txBody>
      </p:sp>
      <p:grpSp>
        <p:nvGrpSpPr>
          <p:cNvPr id="14" name="组合 13"/>
          <p:cNvGrpSpPr/>
          <p:nvPr/>
        </p:nvGrpSpPr>
        <p:grpSpPr>
          <a:xfrm>
            <a:off x="267066" y="439093"/>
            <a:ext cx="417214" cy="417214"/>
            <a:chOff x="451793" y="531034"/>
            <a:chExt cx="417214" cy="417214"/>
          </a:xfrm>
        </p:grpSpPr>
        <p:sp>
          <p:nvSpPr>
            <p:cNvPr id="8"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0"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传统方法</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6" name="Text 3"/>
          <p:cNvSpPr/>
          <p:nvPr/>
        </p:nvSpPr>
        <p:spPr>
          <a:xfrm>
            <a:off x="762000" y="2667000"/>
            <a:ext cx="2286000" cy="285749"/>
          </a:xfrm>
          <a:prstGeom prst="rect">
            <a:avLst/>
          </a:prstGeom>
          <a:noFill/>
        </p:spPr>
        <p:txBody>
          <a:bodyPr vert="horz" wrap="square" lIns="0" tIns="0" rIns="0" bIns="0" rtlCol="0" anchor="ctr"/>
          <a:lstStyle/>
          <a:p>
            <a:pPr>
              <a:lnSpc>
                <a:spcPts val="2200"/>
              </a:lnSpc>
            </a:pPr>
            <a:r>
              <a:rPr lang="en-US" sz="1600" b="1" dirty="0">
                <a:solidFill>
                  <a:srgbClr val="2745FF"/>
                </a:solidFill>
                <a:latin typeface="微软雅黑" panose="020B0503020204020204" charset="-122"/>
                <a:ea typeface="微软雅黑" panose="020B0503020204020204" charset="-122"/>
                <a:cs typeface="微软雅黑" panose="020B0503020204020204" pitchFamily="34" charset="-120"/>
              </a:rPr>
              <a:t>01</a:t>
            </a:r>
            <a:endParaRPr lang="en-US" sz="1600" dirty="0"/>
          </a:p>
        </p:txBody>
      </p:sp>
      <p:sp>
        <p:nvSpPr>
          <p:cNvPr id="7" name="Text 4"/>
          <p:cNvSpPr/>
          <p:nvPr/>
        </p:nvSpPr>
        <p:spPr>
          <a:xfrm>
            <a:off x="762000" y="3105151"/>
            <a:ext cx="2286000" cy="279400"/>
          </a:xfrm>
          <a:prstGeom prst="rect">
            <a:avLst/>
          </a:prstGeom>
          <a:noFill/>
        </p:spPr>
        <p:txBody>
          <a:bodyPr vert="horz" wrap="square" lIns="0" tIns="0" rIns="0" bIns="0" rtlCol="0" anchor="ctr"/>
          <a:lstStyle/>
          <a:p>
            <a:pPr>
              <a:lnSpc>
                <a:spcPts val="220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基于局部对比度的 SOD</a:t>
            </a:r>
            <a:endParaRPr lang="en-US" sz="1600" dirty="0"/>
          </a:p>
        </p:txBody>
      </p:sp>
      <p:sp>
        <p:nvSpPr>
          <p:cNvPr id="8" name="Text 5"/>
          <p:cNvSpPr/>
          <p:nvPr/>
        </p:nvSpPr>
        <p:spPr>
          <a:xfrm>
            <a:off x="762000" y="3435351"/>
            <a:ext cx="2286000" cy="1955800"/>
          </a:xfrm>
          <a:prstGeom prst="rect">
            <a:avLst/>
          </a:prstGeom>
          <a:noFill/>
        </p:spPr>
        <p:txBody>
          <a:bodyPr vert="horz" wrap="square" lIns="0" tIns="0" rIns="0" bIns="0" rtlCol="0" anchor="ctr"/>
          <a:lstStyle/>
          <a:p>
            <a:pPr>
              <a:lnSpc>
                <a:spcPts val="2200"/>
              </a:lnSpc>
            </a:pPr>
            <a:r>
              <a:rPr lang="en-US" sz="1400" dirty="0">
                <a:solidFill>
                  <a:srgbClr val="666666"/>
                </a:solidFill>
                <a:latin typeface="微软雅黑" panose="020B0503020204020204" charset="-122"/>
                <a:ea typeface="微软雅黑" panose="020B0503020204020204" charset="-122"/>
                <a:cs typeface="微软雅黑" panose="020B0503020204020204" pitchFamily="34" charset="-120"/>
              </a:rPr>
              <a:t>在显著目标检测的早期研究中，元素独特性的估计通常遵循像素级中心定位，该过程利用一种或多种低级特征来确定图像元素相对于周围环境的方向、颜色和对比度。</a:t>
            </a:r>
            <a:endParaRPr lang="en-US" sz="1400" dirty="0"/>
          </a:p>
        </p:txBody>
      </p:sp>
      <p:sp>
        <p:nvSpPr>
          <p:cNvPr id="9" name="Text 6"/>
          <p:cNvSpPr/>
          <p:nvPr/>
        </p:nvSpPr>
        <p:spPr>
          <a:xfrm>
            <a:off x="3556000" y="2667000"/>
            <a:ext cx="2286000" cy="285749"/>
          </a:xfrm>
          <a:prstGeom prst="rect">
            <a:avLst/>
          </a:prstGeom>
          <a:noFill/>
        </p:spPr>
        <p:txBody>
          <a:bodyPr vert="horz" wrap="square" lIns="0" tIns="0" rIns="0" bIns="0" rtlCol="0" anchor="ctr"/>
          <a:lstStyle/>
          <a:p>
            <a:pPr>
              <a:lnSpc>
                <a:spcPts val="2200"/>
              </a:lnSpc>
            </a:pPr>
            <a:r>
              <a:rPr lang="en-US" sz="1600" b="1" dirty="0">
                <a:solidFill>
                  <a:srgbClr val="2745FF"/>
                </a:solidFill>
                <a:latin typeface="微软雅黑" panose="020B0503020204020204" charset="-122"/>
                <a:ea typeface="微软雅黑" panose="020B0503020204020204" charset="-122"/>
                <a:cs typeface="微软雅黑" panose="020B0503020204020204" pitchFamily="34" charset="-120"/>
              </a:rPr>
              <a:t>02</a:t>
            </a:r>
            <a:endParaRPr lang="en-US" sz="1600" dirty="0"/>
          </a:p>
        </p:txBody>
      </p:sp>
      <p:sp>
        <p:nvSpPr>
          <p:cNvPr id="10" name="Text 7"/>
          <p:cNvSpPr/>
          <p:nvPr/>
        </p:nvSpPr>
        <p:spPr>
          <a:xfrm>
            <a:off x="3556000" y="3105151"/>
            <a:ext cx="2286000" cy="279400"/>
          </a:xfrm>
          <a:prstGeom prst="rect">
            <a:avLst/>
          </a:prstGeom>
          <a:noFill/>
        </p:spPr>
        <p:txBody>
          <a:bodyPr vert="horz" wrap="square" lIns="0" tIns="0" rIns="0" bIns="0" rtlCol="0" anchor="ctr"/>
          <a:lstStyle/>
          <a:p>
            <a:pPr>
              <a:lnSpc>
                <a:spcPts val="220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基于扩散的 SOD</a:t>
            </a:r>
            <a:endParaRPr lang="en-US" sz="1600" dirty="0"/>
          </a:p>
        </p:txBody>
      </p:sp>
      <p:sp>
        <p:nvSpPr>
          <p:cNvPr id="11" name="Text 8"/>
          <p:cNvSpPr/>
          <p:nvPr/>
        </p:nvSpPr>
        <p:spPr>
          <a:xfrm>
            <a:off x="3556000" y="3435351"/>
            <a:ext cx="2286000" cy="1117600"/>
          </a:xfrm>
          <a:prstGeom prst="rect">
            <a:avLst/>
          </a:prstGeom>
          <a:noFill/>
        </p:spPr>
        <p:txBody>
          <a:bodyPr vert="horz" wrap="square" lIns="0" tIns="0" rIns="0" bIns="0" rtlCol="0" anchor="ctr"/>
          <a:lstStyle/>
          <a:p>
            <a:pPr>
              <a:lnSpc>
                <a:spcPts val="2200"/>
              </a:lnSpc>
            </a:pPr>
            <a:r>
              <a:rPr lang="en-US" sz="1400" dirty="0">
                <a:solidFill>
                  <a:srgbClr val="666666"/>
                </a:solidFill>
                <a:latin typeface="微软雅黑" panose="020B0503020204020204" charset="-122"/>
                <a:ea typeface="微软雅黑" panose="020B0503020204020204" charset="-122"/>
                <a:cs typeface="微软雅黑" panose="020B0503020204020204" pitchFamily="34" charset="-120"/>
              </a:rPr>
              <a:t>基于扩散的显著目标检测（SOD）模型利用图像上的图结构，通过扩散矩阵在整个区域传播显著性值。</a:t>
            </a:r>
            <a:endParaRPr lang="en-US" sz="1400" dirty="0"/>
          </a:p>
        </p:txBody>
      </p:sp>
      <p:sp>
        <p:nvSpPr>
          <p:cNvPr id="12" name="Text 9"/>
          <p:cNvSpPr/>
          <p:nvPr/>
        </p:nvSpPr>
        <p:spPr>
          <a:xfrm>
            <a:off x="6350000" y="2667000"/>
            <a:ext cx="2286000" cy="285749"/>
          </a:xfrm>
          <a:prstGeom prst="rect">
            <a:avLst/>
          </a:prstGeom>
          <a:noFill/>
        </p:spPr>
        <p:txBody>
          <a:bodyPr vert="horz" wrap="square" lIns="0" tIns="0" rIns="0" bIns="0" rtlCol="0" anchor="ctr"/>
          <a:lstStyle/>
          <a:p>
            <a:pPr>
              <a:lnSpc>
                <a:spcPts val="2200"/>
              </a:lnSpc>
            </a:pPr>
            <a:r>
              <a:rPr lang="en-US" sz="1600" b="1" dirty="0">
                <a:solidFill>
                  <a:srgbClr val="2745FF"/>
                </a:solidFill>
                <a:latin typeface="微软雅黑" panose="020B0503020204020204" charset="-122"/>
                <a:ea typeface="微软雅黑" panose="020B0503020204020204" charset="-122"/>
                <a:cs typeface="微软雅黑" panose="020B0503020204020204" pitchFamily="34" charset="-120"/>
              </a:rPr>
              <a:t>03</a:t>
            </a:r>
            <a:endParaRPr lang="en-US" sz="1600" dirty="0"/>
          </a:p>
        </p:txBody>
      </p:sp>
      <p:sp>
        <p:nvSpPr>
          <p:cNvPr id="13" name="Text 10"/>
          <p:cNvSpPr/>
          <p:nvPr/>
        </p:nvSpPr>
        <p:spPr>
          <a:xfrm>
            <a:off x="6350000" y="3105151"/>
            <a:ext cx="2286000" cy="279400"/>
          </a:xfrm>
          <a:prstGeom prst="rect">
            <a:avLst/>
          </a:prstGeom>
          <a:noFill/>
        </p:spPr>
        <p:txBody>
          <a:bodyPr vert="horz" wrap="square" lIns="0" tIns="0" rIns="0" bIns="0" rtlCol="0" anchor="ctr"/>
          <a:lstStyle/>
          <a:p>
            <a:pPr>
              <a:lnSpc>
                <a:spcPts val="220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基于贝叶斯方法的 SOD</a:t>
            </a:r>
            <a:endParaRPr lang="en-US" sz="1600" dirty="0"/>
          </a:p>
        </p:txBody>
      </p:sp>
      <p:sp>
        <p:nvSpPr>
          <p:cNvPr id="14" name="Text 11"/>
          <p:cNvSpPr/>
          <p:nvPr/>
        </p:nvSpPr>
        <p:spPr>
          <a:xfrm>
            <a:off x="6350000" y="3435351"/>
            <a:ext cx="2286000" cy="2235200"/>
          </a:xfrm>
          <a:prstGeom prst="rect">
            <a:avLst/>
          </a:prstGeom>
          <a:noFill/>
        </p:spPr>
        <p:txBody>
          <a:bodyPr vert="horz" wrap="square" lIns="0" tIns="0" rIns="0" bIns="0" rtlCol="0" anchor="ctr"/>
          <a:lstStyle/>
          <a:p>
            <a:pPr>
              <a:lnSpc>
                <a:spcPts val="2200"/>
              </a:lnSpc>
            </a:pPr>
            <a:r>
              <a:rPr lang="en-US" sz="1400" dirty="0">
                <a:solidFill>
                  <a:srgbClr val="666666"/>
                </a:solidFill>
                <a:latin typeface="微软雅黑" panose="020B0503020204020204" charset="-122"/>
                <a:ea typeface="微软雅黑" panose="020B0503020204020204" charset="-122"/>
                <a:cs typeface="微软雅黑" panose="020B0503020204020204" pitchFamily="34" charset="-120"/>
              </a:rPr>
              <a:t>Xie 等人（2012）提出基于兴趣点估计凸包的方法，该凸包对确定显著性先验和似然函数至关重要，计算周围簇与凸包交集上的像素特定显著性先验，并利用聚类技术将超像素分组为更显著的区域以生成边界簇。</a:t>
            </a:r>
            <a:endParaRPr lang="en-US" sz="1400" dirty="0"/>
          </a:p>
        </p:txBody>
      </p:sp>
      <p:sp>
        <p:nvSpPr>
          <p:cNvPr id="15" name="Text 12"/>
          <p:cNvSpPr/>
          <p:nvPr/>
        </p:nvSpPr>
        <p:spPr>
          <a:xfrm>
            <a:off x="9144000" y="2667000"/>
            <a:ext cx="2286000" cy="285749"/>
          </a:xfrm>
          <a:prstGeom prst="rect">
            <a:avLst/>
          </a:prstGeom>
          <a:noFill/>
        </p:spPr>
        <p:txBody>
          <a:bodyPr vert="horz" wrap="square" lIns="0" tIns="0" rIns="0" bIns="0" rtlCol="0" anchor="ctr"/>
          <a:lstStyle/>
          <a:p>
            <a:pPr>
              <a:lnSpc>
                <a:spcPts val="2200"/>
              </a:lnSpc>
            </a:pPr>
            <a:r>
              <a:rPr lang="en-US" sz="1600" b="1" dirty="0">
                <a:solidFill>
                  <a:srgbClr val="2745FF"/>
                </a:solidFill>
                <a:latin typeface="微软雅黑" panose="020B0503020204020204" charset="-122"/>
                <a:ea typeface="微软雅黑" panose="020B0503020204020204" charset="-122"/>
                <a:cs typeface="微软雅黑" panose="020B0503020204020204" pitchFamily="34" charset="-120"/>
              </a:rPr>
              <a:t>04</a:t>
            </a:r>
            <a:endParaRPr lang="en-US" sz="1600" dirty="0"/>
          </a:p>
        </p:txBody>
      </p:sp>
      <p:sp>
        <p:nvSpPr>
          <p:cNvPr id="16" name="Text 13"/>
          <p:cNvSpPr/>
          <p:nvPr/>
        </p:nvSpPr>
        <p:spPr>
          <a:xfrm>
            <a:off x="9144000" y="3105151"/>
            <a:ext cx="2286000" cy="279400"/>
          </a:xfrm>
          <a:prstGeom prst="rect">
            <a:avLst/>
          </a:prstGeom>
          <a:noFill/>
        </p:spPr>
        <p:txBody>
          <a:bodyPr vert="horz" wrap="square" lIns="0" tIns="0" rIns="0" bIns="0" rtlCol="0" anchor="ctr"/>
          <a:lstStyle/>
          <a:p>
            <a:pPr>
              <a:lnSpc>
                <a:spcPts val="220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其他SOD</a:t>
            </a:r>
            <a:endParaRPr lang="en-US" sz="1600" dirty="0"/>
          </a:p>
        </p:txBody>
      </p:sp>
      <p:sp>
        <p:nvSpPr>
          <p:cNvPr id="17" name="Text 14"/>
          <p:cNvSpPr/>
          <p:nvPr/>
        </p:nvSpPr>
        <p:spPr>
          <a:xfrm>
            <a:off x="9144000" y="3435351"/>
            <a:ext cx="2286000" cy="558800"/>
          </a:xfrm>
          <a:prstGeom prst="rect">
            <a:avLst/>
          </a:prstGeom>
          <a:noFill/>
        </p:spPr>
        <p:txBody>
          <a:bodyPr vert="horz" wrap="square" lIns="0" tIns="0" rIns="0" bIns="0" rtlCol="0" anchor="ctr"/>
          <a:lstStyle/>
          <a:p>
            <a:pPr>
              <a:lnSpc>
                <a:spcPts val="2200"/>
              </a:lnSpc>
            </a:pPr>
            <a:r>
              <a:rPr lang="en-US" sz="1400" dirty="0">
                <a:solidFill>
                  <a:srgbClr val="666666"/>
                </a:solidFill>
                <a:latin typeface="微软雅黑" panose="020B0503020204020204" charset="-122"/>
                <a:ea typeface="微软雅黑" panose="020B0503020204020204" charset="-122"/>
                <a:cs typeface="微软雅黑" panose="020B0503020204020204" pitchFamily="34" charset="-120"/>
              </a:rPr>
              <a:t>基于目标先验的 SOD和经典机器学习（ML）算法</a:t>
            </a:r>
            <a:endParaRPr lang="en-US" sz="1400" dirty="0"/>
          </a:p>
        </p:txBody>
      </p:sp>
      <p:grpSp>
        <p:nvGrpSpPr>
          <p:cNvPr id="19" name="组合 18"/>
          <p:cNvGrpSpPr/>
          <p:nvPr/>
        </p:nvGrpSpPr>
        <p:grpSpPr>
          <a:xfrm>
            <a:off x="267066" y="439093"/>
            <a:ext cx="417214" cy="417214"/>
            <a:chOff x="451793" y="531034"/>
            <a:chExt cx="417214" cy="417214"/>
          </a:xfrm>
        </p:grpSpPr>
        <p:sp>
          <p:nvSpPr>
            <p:cNvPr id="20"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2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en-US" sz="3000" b="1" dirty="0" err="1">
                <a:solidFill>
                  <a:srgbClr val="000000"/>
                </a:solidFill>
                <a:latin typeface="微软雅黑" panose="020B0503020204020204" charset="-122"/>
                <a:ea typeface="微软雅黑" panose="020B0503020204020204" charset="-122"/>
                <a:cs typeface="微软雅黑" panose="020B0503020204020204" pitchFamily="34" charset="-120"/>
              </a:rPr>
              <a:t>深度学习</a:t>
            </a:r>
            <a:r>
              <a:rPr lang="zh-CN" alt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方法</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19" name="文本框 18"/>
          <p:cNvSpPr txBox="1"/>
          <p:nvPr/>
        </p:nvSpPr>
        <p:spPr>
          <a:xfrm>
            <a:off x="761999" y="1717041"/>
            <a:ext cx="6096000" cy="461665"/>
          </a:xfrm>
          <a:prstGeom prst="rect">
            <a:avLst/>
          </a:prstGeom>
          <a:noFill/>
        </p:spPr>
        <p:txBody>
          <a:bodyPr wrap="square">
            <a:spAutoFit/>
          </a:bodyPr>
          <a:lstStyle/>
          <a:p>
            <a:r>
              <a:rPr lang="zh-CN" altLang="en-US" sz="2400" b="1" dirty="0">
                <a:solidFill>
                  <a:srgbClr val="000000"/>
                </a:solidFill>
                <a:latin typeface="Source Han Serif CN Regular"/>
              </a:rPr>
              <a:t>全监督模型</a:t>
            </a:r>
            <a:endParaRPr lang="zh-CN" altLang="en-US" sz="2400" b="1" dirty="0"/>
          </a:p>
        </p:txBody>
      </p:sp>
      <p:sp>
        <p:nvSpPr>
          <p:cNvPr id="21" name="文本框 20"/>
          <p:cNvSpPr txBox="1"/>
          <p:nvPr/>
        </p:nvSpPr>
        <p:spPr>
          <a:xfrm>
            <a:off x="762001" y="2221975"/>
            <a:ext cx="10852009" cy="830997"/>
          </a:xfrm>
          <a:prstGeom prst="rect">
            <a:avLst/>
          </a:prstGeom>
          <a:noFill/>
        </p:spPr>
        <p:txBody>
          <a:bodyPr wrap="square">
            <a:spAutoFit/>
          </a:bodyPr>
          <a:lstStyle/>
          <a:p>
            <a:pPr>
              <a:buNone/>
            </a:pPr>
            <a:r>
              <a:rPr lang="zh-CN" altLang="en-US" sz="2400" dirty="0">
                <a:solidFill>
                  <a:srgbClr val="000000"/>
                </a:solidFill>
                <a:latin typeface="Source Han Serif CN Regular"/>
              </a:rPr>
              <a:t>完全监督的显著目标检测 模型的开发通常假设有足够数量的人工注释训练数据可用，这些数据由显著目标掩码组成。</a:t>
            </a:r>
            <a:endParaRPr lang="zh-CN" altLang="en-US" sz="2400" dirty="0"/>
          </a:p>
        </p:txBody>
      </p:sp>
      <p:sp>
        <p:nvSpPr>
          <p:cNvPr id="23" name="文本框 22"/>
          <p:cNvSpPr txBox="1"/>
          <p:nvPr/>
        </p:nvSpPr>
        <p:spPr>
          <a:xfrm>
            <a:off x="761999" y="3301437"/>
            <a:ext cx="6096000" cy="461665"/>
          </a:xfrm>
          <a:prstGeom prst="rect">
            <a:avLst/>
          </a:prstGeom>
          <a:noFill/>
        </p:spPr>
        <p:txBody>
          <a:bodyPr wrap="square">
            <a:spAutoFit/>
          </a:bodyPr>
          <a:lstStyle/>
          <a:p>
            <a:r>
              <a:rPr lang="zh-CN" altLang="en-US" sz="2400" b="1" dirty="0">
                <a:solidFill>
                  <a:srgbClr val="000000"/>
                </a:solidFill>
                <a:latin typeface="Source Han Serif CN Regular"/>
              </a:rPr>
              <a:t>弱监督模型</a:t>
            </a:r>
            <a:endParaRPr lang="zh-CN" altLang="en-US" sz="2400" b="1" dirty="0"/>
          </a:p>
        </p:txBody>
      </p:sp>
      <p:sp>
        <p:nvSpPr>
          <p:cNvPr id="25" name="文本框 24"/>
          <p:cNvSpPr txBox="1"/>
          <p:nvPr/>
        </p:nvSpPr>
        <p:spPr>
          <a:xfrm>
            <a:off x="762001" y="3724301"/>
            <a:ext cx="10852008" cy="830997"/>
          </a:xfrm>
          <a:prstGeom prst="rect">
            <a:avLst/>
          </a:prstGeom>
          <a:noFill/>
        </p:spPr>
        <p:txBody>
          <a:bodyPr wrap="square">
            <a:spAutoFit/>
          </a:bodyPr>
          <a:lstStyle/>
          <a:p>
            <a:pPr>
              <a:buNone/>
            </a:pPr>
            <a:r>
              <a:rPr lang="zh-CN" altLang="en-US" sz="2400" dirty="0">
                <a:solidFill>
                  <a:srgbClr val="000000"/>
                </a:solidFill>
                <a:latin typeface="Source Han Serif CN Regular"/>
              </a:rPr>
              <a:t>弱监督</a:t>
            </a:r>
            <a:r>
              <a:rPr lang="zh-CN" altLang="en-US" sz="2400" dirty="0">
                <a:solidFill>
                  <a:srgbClr val="000000"/>
                </a:solidFill>
                <a:latin typeface="Times-Roman"/>
              </a:rPr>
              <a:t> </a:t>
            </a:r>
            <a:r>
              <a:rPr lang="en-US" altLang="zh-CN" sz="2400" dirty="0">
                <a:solidFill>
                  <a:srgbClr val="000000"/>
                </a:solidFill>
                <a:latin typeface="Times-Roman"/>
              </a:rPr>
              <a:t>SOD </a:t>
            </a:r>
            <a:r>
              <a:rPr lang="zh-CN" altLang="en-US" sz="2400" dirty="0">
                <a:solidFill>
                  <a:srgbClr val="000000"/>
                </a:solidFill>
                <a:latin typeface="Source Han Serif CN Regular"/>
              </a:rPr>
              <a:t>模型使用稀疏注释，例如边框、涂鸦或图像级标签，而不是像素级注释。</a:t>
            </a:r>
            <a:endParaRPr lang="zh-CN" altLang="en-US" sz="2400" dirty="0"/>
          </a:p>
        </p:txBody>
      </p:sp>
      <p:sp>
        <p:nvSpPr>
          <p:cNvPr id="26" name="文本框 25"/>
          <p:cNvSpPr txBox="1"/>
          <p:nvPr/>
        </p:nvSpPr>
        <p:spPr>
          <a:xfrm>
            <a:off x="762001" y="4772077"/>
            <a:ext cx="3386667" cy="461665"/>
          </a:xfrm>
          <a:prstGeom prst="rect">
            <a:avLst/>
          </a:prstGeom>
          <a:noFill/>
        </p:spPr>
        <p:txBody>
          <a:bodyPr wrap="square" rtlCol="0">
            <a:spAutoFit/>
          </a:bodyPr>
          <a:lstStyle/>
          <a:p>
            <a:r>
              <a:rPr lang="zh-CN" altLang="en-US" sz="2400" b="1" dirty="0"/>
              <a:t>自监督模型</a:t>
            </a:r>
            <a:endParaRPr lang="zh-CN" altLang="en-US" sz="2400" b="1" dirty="0"/>
          </a:p>
        </p:txBody>
      </p:sp>
      <p:sp>
        <p:nvSpPr>
          <p:cNvPr id="28" name="文本框 27"/>
          <p:cNvSpPr txBox="1"/>
          <p:nvPr/>
        </p:nvSpPr>
        <p:spPr>
          <a:xfrm>
            <a:off x="762000" y="5278312"/>
            <a:ext cx="10668001" cy="1200329"/>
          </a:xfrm>
          <a:prstGeom prst="rect">
            <a:avLst/>
          </a:prstGeom>
          <a:noFill/>
        </p:spPr>
        <p:txBody>
          <a:bodyPr wrap="square">
            <a:spAutoFit/>
          </a:bodyPr>
          <a:lstStyle/>
          <a:p>
            <a:r>
              <a:rPr lang="zh-CN" altLang="en-US" sz="2400" dirty="0">
                <a:latin typeface="Inter"/>
              </a:rPr>
              <a:t>自监督学习则提供了一种新的思路，它能在无需人工标注数据的情况下，让模型从数据本身学习到有用的特征。具体而言，自监督的 </a:t>
            </a:r>
            <a:r>
              <a:rPr lang="en-US" altLang="zh-CN" sz="2400" dirty="0">
                <a:latin typeface="Inter"/>
              </a:rPr>
              <a:t>SOD </a:t>
            </a:r>
            <a:r>
              <a:rPr lang="zh-CN" altLang="en-US" sz="2400" dirty="0">
                <a:latin typeface="Inter"/>
              </a:rPr>
              <a:t>是通过设计自监督任务来生成伪标签，从而训练模型进行显著性目标检测。</a:t>
            </a:r>
            <a:endParaRPr lang="zh-CN" altLang="en-US" sz="2400" dirty="0"/>
          </a:p>
        </p:txBody>
      </p:sp>
      <p:grpSp>
        <p:nvGrpSpPr>
          <p:cNvPr id="6" name="组合 5"/>
          <p:cNvGrpSpPr/>
          <p:nvPr/>
        </p:nvGrpSpPr>
        <p:grpSpPr>
          <a:xfrm>
            <a:off x="267066" y="439093"/>
            <a:ext cx="417214" cy="417214"/>
            <a:chOff x="451793" y="531034"/>
            <a:chExt cx="417214" cy="417214"/>
          </a:xfrm>
        </p:grpSpPr>
        <p:sp>
          <p:nvSpPr>
            <p:cNvPr id="7"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8"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zh-CN" alt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全监督模型</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6" name="文本框 5"/>
          <p:cNvSpPr txBox="1"/>
          <p:nvPr/>
        </p:nvSpPr>
        <p:spPr>
          <a:xfrm>
            <a:off x="672818" y="1793125"/>
            <a:ext cx="11103749" cy="1569660"/>
          </a:xfrm>
          <a:prstGeom prst="rect">
            <a:avLst/>
          </a:prstGeom>
          <a:noFill/>
        </p:spPr>
        <p:txBody>
          <a:bodyPr wrap="square">
            <a:spAutoFit/>
          </a:bodyPr>
          <a:lstStyle/>
          <a:p>
            <a:r>
              <a:rPr lang="en-US" altLang="zh-CN" sz="2400" dirty="0">
                <a:latin typeface="Inter"/>
              </a:rPr>
              <a:t>Zhao </a:t>
            </a:r>
            <a:r>
              <a:rPr lang="zh-CN" altLang="en-US" sz="2400" dirty="0">
                <a:latin typeface="Inter"/>
              </a:rPr>
              <a:t>等人（</a:t>
            </a:r>
            <a:r>
              <a:rPr lang="en-US" altLang="zh-CN" sz="2400" dirty="0">
                <a:latin typeface="Inter"/>
              </a:rPr>
              <a:t>2015</a:t>
            </a:r>
            <a:r>
              <a:rPr lang="zh-CN" altLang="en-US" sz="2400" dirty="0">
                <a:latin typeface="Inter"/>
              </a:rPr>
              <a:t>）研究了利用抽象级监督的多上下文深度特征进行 </a:t>
            </a:r>
            <a:r>
              <a:rPr lang="en-US" altLang="zh-CN" sz="2400" dirty="0">
                <a:latin typeface="Inter"/>
              </a:rPr>
              <a:t>SOD</a:t>
            </a:r>
            <a:r>
              <a:rPr lang="zh-CN" altLang="en-US" sz="2400" dirty="0">
                <a:latin typeface="Inter"/>
              </a:rPr>
              <a:t>，采用两个</a:t>
            </a:r>
            <a:r>
              <a:rPr lang="zh-CN" altLang="en-US" sz="2400" b="1" dirty="0">
                <a:latin typeface="Inter"/>
              </a:rPr>
              <a:t> </a:t>
            </a:r>
            <a:r>
              <a:rPr lang="en-US" altLang="zh-CN" sz="2400" b="1" dirty="0">
                <a:latin typeface="Inter"/>
              </a:rPr>
              <a:t>CNN </a:t>
            </a:r>
            <a:r>
              <a:rPr lang="zh-CN" altLang="en-US" sz="2400" dirty="0">
                <a:latin typeface="Inter"/>
              </a:rPr>
              <a:t>分别独立建模每个图像超像素的全局和局部上下文，每个 </a:t>
            </a:r>
            <a:r>
              <a:rPr lang="en-US" altLang="zh-CN" sz="2400" dirty="0">
                <a:latin typeface="Inter"/>
              </a:rPr>
              <a:t>CNN </a:t>
            </a:r>
            <a:r>
              <a:rPr lang="zh-CN" altLang="en-US" sz="2400" dirty="0">
                <a:latin typeface="Inter"/>
              </a:rPr>
              <a:t>处理以超像素为中心的固定尺度窗口以定义上下文范围，将超像素提取的多上下文特征组合后通过共享 </a:t>
            </a:r>
            <a:r>
              <a:rPr lang="en-US" altLang="zh-CN" sz="2400" dirty="0">
                <a:latin typeface="Inter"/>
              </a:rPr>
              <a:t>MLP </a:t>
            </a:r>
            <a:r>
              <a:rPr lang="zh-CN" altLang="en-US" sz="2400" dirty="0">
                <a:latin typeface="Inter"/>
              </a:rPr>
              <a:t>回归生成最终显著性分数。</a:t>
            </a:r>
            <a:endParaRPr lang="zh-CN" altLang="en-US" sz="2400" dirty="0"/>
          </a:p>
        </p:txBody>
      </p:sp>
      <p:sp>
        <p:nvSpPr>
          <p:cNvPr id="8" name="文本框 7"/>
          <p:cNvSpPr txBox="1"/>
          <p:nvPr/>
        </p:nvSpPr>
        <p:spPr>
          <a:xfrm>
            <a:off x="672818" y="3427307"/>
            <a:ext cx="11103749" cy="1569660"/>
          </a:xfrm>
          <a:prstGeom prst="rect">
            <a:avLst/>
          </a:prstGeom>
          <a:noFill/>
        </p:spPr>
        <p:txBody>
          <a:bodyPr wrap="square">
            <a:spAutoFit/>
          </a:bodyPr>
          <a:lstStyle/>
          <a:p>
            <a:r>
              <a:rPr lang="en-US" altLang="zh-CN" sz="2400" dirty="0">
                <a:latin typeface="Inter"/>
              </a:rPr>
              <a:t>He </a:t>
            </a:r>
            <a:r>
              <a:rPr lang="zh-CN" altLang="en-US" sz="2400" dirty="0">
                <a:latin typeface="Inter"/>
              </a:rPr>
              <a:t>等人（</a:t>
            </a:r>
            <a:r>
              <a:rPr lang="en-US" altLang="zh-CN" sz="2400" dirty="0">
                <a:latin typeface="Inter"/>
              </a:rPr>
              <a:t>2017</a:t>
            </a:r>
            <a:r>
              <a:rPr lang="zh-CN" altLang="en-US" sz="2400" dirty="0">
                <a:latin typeface="Inter"/>
              </a:rPr>
              <a:t>）将子化（</a:t>
            </a:r>
            <a:r>
              <a:rPr lang="en-US" altLang="zh-CN" sz="2400" dirty="0">
                <a:latin typeface="Inter"/>
              </a:rPr>
              <a:t>subitizing</a:t>
            </a:r>
            <a:r>
              <a:rPr lang="zh-CN" altLang="en-US" sz="2400" dirty="0">
                <a:latin typeface="Inter"/>
              </a:rPr>
              <a:t>）作为辅助任务提升 </a:t>
            </a:r>
            <a:r>
              <a:rPr lang="en-US" altLang="zh-CN" sz="2400" dirty="0">
                <a:latin typeface="Inter"/>
              </a:rPr>
              <a:t>SOD </a:t>
            </a:r>
            <a:r>
              <a:rPr lang="zh-CN" altLang="en-US" sz="2400" dirty="0">
                <a:latin typeface="Inter"/>
              </a:rPr>
              <a:t>性能，通过自适应权重层将预训练的子化子网连接到 </a:t>
            </a:r>
            <a:r>
              <a:rPr lang="en-US" altLang="zh-CN" sz="2400" dirty="0">
                <a:latin typeface="Inter"/>
              </a:rPr>
              <a:t>SOD </a:t>
            </a:r>
            <a:r>
              <a:rPr lang="zh-CN" altLang="en-US" sz="2400" dirty="0">
                <a:latin typeface="Inter"/>
              </a:rPr>
              <a:t>子网。</a:t>
            </a:r>
            <a:r>
              <a:rPr lang="en-US" altLang="zh-CN" sz="2400" dirty="0">
                <a:latin typeface="Inter"/>
              </a:rPr>
              <a:t>SOD </a:t>
            </a:r>
            <a:r>
              <a:rPr lang="zh-CN" altLang="en-US" sz="2400" dirty="0">
                <a:latin typeface="Inter"/>
              </a:rPr>
              <a:t>子网基于带跳跃连接和层次监督</a:t>
            </a:r>
            <a:r>
              <a:rPr lang="zh-CN" altLang="en-US" sz="2400" b="1" dirty="0">
                <a:latin typeface="Inter"/>
              </a:rPr>
              <a:t>的 </a:t>
            </a:r>
            <a:r>
              <a:rPr lang="en-US" altLang="zh-CN" sz="2400" b="1" dirty="0">
                <a:latin typeface="Inter"/>
              </a:rPr>
              <a:t>U-Net </a:t>
            </a:r>
            <a:r>
              <a:rPr lang="zh-CN" altLang="en-US" sz="2400" b="1" dirty="0">
                <a:latin typeface="Inter"/>
              </a:rPr>
              <a:t>架构</a:t>
            </a:r>
            <a:r>
              <a:rPr lang="zh-CN" altLang="en-US" sz="2400" dirty="0">
                <a:latin typeface="Inter"/>
              </a:rPr>
              <a:t>，在 </a:t>
            </a:r>
            <a:r>
              <a:rPr lang="en-US" altLang="zh-CN" sz="2400" dirty="0">
                <a:latin typeface="Inter"/>
              </a:rPr>
              <a:t>U-Net </a:t>
            </a:r>
            <a:r>
              <a:rPr lang="zh-CN" altLang="en-US" sz="2400" dirty="0">
                <a:latin typeface="Inter"/>
              </a:rPr>
              <a:t>的两半之间插入自适应权重层，权重由子网动态确定，两个子网在网络训练期间端到端联合微调。</a:t>
            </a:r>
            <a:endParaRPr lang="zh-CN" altLang="en-US" sz="2400" dirty="0"/>
          </a:p>
        </p:txBody>
      </p:sp>
      <p:sp>
        <p:nvSpPr>
          <p:cNvPr id="10" name="文本框 9"/>
          <p:cNvSpPr txBox="1"/>
          <p:nvPr/>
        </p:nvSpPr>
        <p:spPr>
          <a:xfrm>
            <a:off x="672818" y="5061488"/>
            <a:ext cx="11103748" cy="1569660"/>
          </a:xfrm>
          <a:prstGeom prst="rect">
            <a:avLst/>
          </a:prstGeom>
          <a:noFill/>
        </p:spPr>
        <p:txBody>
          <a:bodyPr wrap="square">
            <a:spAutoFit/>
          </a:bodyPr>
          <a:lstStyle/>
          <a:p>
            <a:r>
              <a:rPr lang="en-US" altLang="zh-CN" sz="2400" dirty="0">
                <a:latin typeface="Inter"/>
              </a:rPr>
              <a:t>Islam </a:t>
            </a:r>
            <a:r>
              <a:rPr lang="zh-CN" altLang="en-US" sz="2400" dirty="0">
                <a:latin typeface="Inter"/>
              </a:rPr>
              <a:t>等人（</a:t>
            </a:r>
            <a:r>
              <a:rPr lang="en-US" altLang="zh-CN" sz="2400" dirty="0">
                <a:latin typeface="Inter"/>
              </a:rPr>
              <a:t>2018</a:t>
            </a:r>
            <a:r>
              <a:rPr lang="zh-CN" altLang="en-US" sz="2400" dirty="0">
                <a:latin typeface="Inter"/>
              </a:rPr>
              <a:t>）在其 </a:t>
            </a:r>
            <a:r>
              <a:rPr lang="en-US" altLang="zh-CN" sz="2400" dirty="0">
                <a:latin typeface="Inter"/>
              </a:rPr>
              <a:t>SOD </a:t>
            </a:r>
            <a:r>
              <a:rPr lang="zh-CN" altLang="en-US" sz="2400" dirty="0">
                <a:latin typeface="Inter"/>
              </a:rPr>
              <a:t>模型中引入</a:t>
            </a:r>
            <a:r>
              <a:rPr lang="zh-CN" altLang="en-US" sz="2400" b="1" dirty="0">
                <a:latin typeface="Inter"/>
              </a:rPr>
              <a:t>跳跃连接策略</a:t>
            </a:r>
            <a:r>
              <a:rPr lang="zh-CN" altLang="en-US" sz="2400" dirty="0">
                <a:latin typeface="Inter"/>
              </a:rPr>
              <a:t>，促进编码器生成的最粗特征图的自顶向下渐进细化，该细化过程由为子化任务设计的真实掩码和像素级显著性注释监督。通过将一层的高级辅助特征与粗层次特征门控得到该层的特征，最后由融合层组合多尺度显著性预测生成最终显著性图。</a:t>
            </a:r>
            <a:endParaRPr lang="zh-CN" altLang="en-US" sz="2400" dirty="0"/>
          </a:p>
        </p:txBody>
      </p:sp>
      <p:grpSp>
        <p:nvGrpSpPr>
          <p:cNvPr id="7" name="组合 6"/>
          <p:cNvGrpSpPr/>
          <p:nvPr/>
        </p:nvGrpSpPr>
        <p:grpSpPr>
          <a:xfrm>
            <a:off x="267066" y="439093"/>
            <a:ext cx="417214" cy="417214"/>
            <a:chOff x="451793" y="531034"/>
            <a:chExt cx="417214" cy="417214"/>
          </a:xfrm>
        </p:grpSpPr>
        <p:sp>
          <p:nvSpPr>
            <p:cNvPr id="9"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zh-CN" alt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弱监督模型</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6" name="文本框 5"/>
          <p:cNvSpPr txBox="1"/>
          <p:nvPr/>
        </p:nvSpPr>
        <p:spPr>
          <a:xfrm>
            <a:off x="501226" y="2040666"/>
            <a:ext cx="11031503" cy="1938992"/>
          </a:xfrm>
          <a:prstGeom prst="rect">
            <a:avLst/>
          </a:prstGeom>
          <a:noFill/>
        </p:spPr>
        <p:txBody>
          <a:bodyPr wrap="square">
            <a:spAutoFit/>
          </a:bodyPr>
          <a:lstStyle/>
          <a:p>
            <a:r>
              <a:rPr lang="en-US" altLang="zh-CN" sz="2400" dirty="0">
                <a:latin typeface="Inter"/>
              </a:rPr>
              <a:t>Wang </a:t>
            </a:r>
            <a:r>
              <a:rPr lang="zh-CN" altLang="en-US" sz="2400" dirty="0">
                <a:latin typeface="Inter"/>
              </a:rPr>
              <a:t>等人（</a:t>
            </a:r>
            <a:r>
              <a:rPr lang="en-US" altLang="zh-CN" sz="2400" dirty="0">
                <a:latin typeface="Inter"/>
              </a:rPr>
              <a:t>2017a</a:t>
            </a:r>
            <a:r>
              <a:rPr lang="zh-CN" altLang="en-US" sz="2400" dirty="0">
                <a:latin typeface="Inter"/>
              </a:rPr>
              <a:t>）提出主要使用图像级标签进行监督的弱监督 </a:t>
            </a:r>
            <a:r>
              <a:rPr lang="en-US" altLang="zh-CN" sz="2400" dirty="0">
                <a:latin typeface="Inter"/>
              </a:rPr>
              <a:t>SOD </a:t>
            </a:r>
            <a:r>
              <a:rPr lang="zh-CN" altLang="en-US" sz="2400" dirty="0">
                <a:latin typeface="Inter"/>
              </a:rPr>
              <a:t>模型，在图像级监督下</a:t>
            </a:r>
            <a:r>
              <a:rPr lang="zh-CN" altLang="en-US" sz="2400" b="1" dirty="0">
                <a:latin typeface="Inter"/>
              </a:rPr>
              <a:t>联合训练分类和前景特征推理网络</a:t>
            </a:r>
            <a:r>
              <a:rPr lang="zh-CN" altLang="en-US" sz="2400" dirty="0">
                <a:latin typeface="Inter"/>
              </a:rPr>
              <a:t>（</a:t>
            </a:r>
            <a:r>
              <a:rPr lang="en-US" altLang="zh-CN" sz="2400" dirty="0">
                <a:latin typeface="Inter"/>
              </a:rPr>
              <a:t>FIN</a:t>
            </a:r>
            <a:r>
              <a:rPr lang="zh-CN" altLang="en-US" sz="2400" dirty="0">
                <a:latin typeface="Inter"/>
              </a:rPr>
              <a:t>），</a:t>
            </a:r>
            <a:r>
              <a:rPr lang="en-US" altLang="zh-CN" sz="2400" dirty="0">
                <a:latin typeface="Inter"/>
              </a:rPr>
              <a:t>FIN </a:t>
            </a:r>
            <a:r>
              <a:rPr lang="zh-CN" altLang="en-US" sz="2400" dirty="0">
                <a:latin typeface="Inter"/>
              </a:rPr>
              <a:t>能够独立于特定目标类别捕捉显著区域；第二阶段，</a:t>
            </a:r>
            <a:r>
              <a:rPr lang="en-US" altLang="zh-CN" sz="2400" dirty="0">
                <a:latin typeface="Inter"/>
              </a:rPr>
              <a:t>SOD </a:t>
            </a:r>
            <a:r>
              <a:rPr lang="zh-CN" altLang="en-US" sz="2400" dirty="0">
                <a:latin typeface="Inter"/>
              </a:rPr>
              <a:t>子网将 </a:t>
            </a:r>
            <a:r>
              <a:rPr lang="en-US" altLang="zh-CN" sz="2400" dirty="0">
                <a:latin typeface="Inter"/>
              </a:rPr>
              <a:t>FIN </a:t>
            </a:r>
            <a:r>
              <a:rPr lang="zh-CN" altLang="en-US" sz="2400" dirty="0">
                <a:latin typeface="Inter"/>
              </a:rPr>
              <a:t>图与骨干网络的深层侧特征融合生成初始显著性预测，通过迭代条件随机场（</a:t>
            </a:r>
            <a:r>
              <a:rPr lang="en-US" altLang="zh-CN" sz="2400" dirty="0">
                <a:latin typeface="Inter"/>
              </a:rPr>
              <a:t>CRF</a:t>
            </a:r>
            <a:r>
              <a:rPr lang="zh-CN" altLang="en-US" sz="2400" dirty="0">
                <a:latin typeface="Inter"/>
              </a:rPr>
              <a:t>）对 </a:t>
            </a:r>
            <a:r>
              <a:rPr lang="en-US" altLang="zh-CN" sz="2400" dirty="0">
                <a:latin typeface="Inter"/>
              </a:rPr>
              <a:t>SOD </a:t>
            </a:r>
            <a:r>
              <a:rPr lang="zh-CN" altLang="en-US" sz="2400" dirty="0">
                <a:latin typeface="Inter"/>
              </a:rPr>
              <a:t>分支进行自训练以细化预测。</a:t>
            </a:r>
            <a:endParaRPr lang="zh-CN" altLang="en-US" sz="2400" dirty="0"/>
          </a:p>
        </p:txBody>
      </p:sp>
      <p:sp>
        <p:nvSpPr>
          <p:cNvPr id="8" name="文本框 7"/>
          <p:cNvSpPr txBox="1"/>
          <p:nvPr/>
        </p:nvSpPr>
        <p:spPr>
          <a:xfrm>
            <a:off x="501225" y="4372452"/>
            <a:ext cx="10928775" cy="1200329"/>
          </a:xfrm>
          <a:prstGeom prst="rect">
            <a:avLst/>
          </a:prstGeom>
          <a:noFill/>
        </p:spPr>
        <p:txBody>
          <a:bodyPr wrap="square">
            <a:spAutoFit/>
          </a:bodyPr>
          <a:lstStyle/>
          <a:p>
            <a:r>
              <a:rPr lang="en-US" altLang="zh-CN" sz="2400" dirty="0">
                <a:latin typeface="Inter"/>
              </a:rPr>
              <a:t>Sym </a:t>
            </a:r>
            <a:r>
              <a:rPr lang="zh-CN" altLang="en-US" sz="2400" dirty="0">
                <a:latin typeface="Inter"/>
              </a:rPr>
              <a:t>等人（</a:t>
            </a:r>
            <a:r>
              <a:rPr lang="en-US" altLang="zh-CN" sz="2400" dirty="0">
                <a:latin typeface="Inter"/>
              </a:rPr>
              <a:t>Zhu </a:t>
            </a:r>
            <a:r>
              <a:rPr lang="zh-CN" altLang="en-US" sz="2400" dirty="0">
                <a:latin typeface="Inter"/>
              </a:rPr>
              <a:t>等人，</a:t>
            </a:r>
            <a:r>
              <a:rPr lang="en-US" altLang="zh-CN" sz="2400" dirty="0">
                <a:latin typeface="Inter"/>
              </a:rPr>
              <a:t>2018</a:t>
            </a:r>
            <a:r>
              <a:rPr lang="zh-CN" altLang="en-US" sz="2400" dirty="0">
                <a:latin typeface="Inter"/>
              </a:rPr>
              <a:t>）在其基于 </a:t>
            </a:r>
            <a:r>
              <a:rPr lang="en-US" altLang="zh-CN" sz="2400" b="1" dirty="0">
                <a:latin typeface="Inter"/>
              </a:rPr>
              <a:t>GAN </a:t>
            </a:r>
            <a:r>
              <a:rPr lang="zh-CN" altLang="en-US" sz="2400" dirty="0">
                <a:latin typeface="Inter"/>
              </a:rPr>
              <a:t>的 </a:t>
            </a:r>
            <a:r>
              <a:rPr lang="en-US" altLang="zh-CN" sz="2400" dirty="0">
                <a:latin typeface="Inter"/>
              </a:rPr>
              <a:t>SOD </a:t>
            </a:r>
            <a:r>
              <a:rPr lang="zh-CN" altLang="en-US" sz="2400" dirty="0">
                <a:latin typeface="Inter"/>
              </a:rPr>
              <a:t>模型的判别器中引入相关层，该层支持合成显著性图与对应显著性掩码之间的基于局部块的比较，增强模型捕捉显著目标边界的能力。</a:t>
            </a:r>
            <a:endParaRPr lang="zh-CN" altLang="en-US" sz="2400" dirty="0"/>
          </a:p>
        </p:txBody>
      </p:sp>
      <p:grpSp>
        <p:nvGrpSpPr>
          <p:cNvPr id="7" name="组合 6"/>
          <p:cNvGrpSpPr/>
          <p:nvPr/>
        </p:nvGrpSpPr>
        <p:grpSpPr>
          <a:xfrm>
            <a:off x="267066" y="439093"/>
            <a:ext cx="417214" cy="417214"/>
            <a:chOff x="451793" y="531034"/>
            <a:chExt cx="417214" cy="417214"/>
          </a:xfrm>
        </p:grpSpPr>
        <p:sp>
          <p:nvSpPr>
            <p:cNvPr id="9"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0"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zh-CN" alt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自监督模型</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6" name="文本框 5"/>
          <p:cNvSpPr txBox="1"/>
          <p:nvPr/>
        </p:nvSpPr>
        <p:spPr>
          <a:xfrm>
            <a:off x="762000" y="1888424"/>
            <a:ext cx="10668000" cy="1938992"/>
          </a:xfrm>
          <a:prstGeom prst="rect">
            <a:avLst/>
          </a:prstGeom>
          <a:noFill/>
        </p:spPr>
        <p:txBody>
          <a:bodyPr wrap="square">
            <a:spAutoFit/>
          </a:bodyPr>
          <a:lstStyle/>
          <a:p>
            <a:r>
              <a:rPr lang="en-US" altLang="zh-CN" sz="2400" dirty="0" err="1">
                <a:latin typeface="Inter"/>
              </a:rPr>
              <a:t>Jidong</a:t>
            </a:r>
            <a:r>
              <a:rPr lang="zh-CN" altLang="en-US" sz="2400" dirty="0">
                <a:latin typeface="Inter"/>
              </a:rPr>
              <a:t>等人（</a:t>
            </a:r>
            <a:r>
              <a:rPr lang="en-US" altLang="zh-CN" sz="2400" dirty="0">
                <a:latin typeface="Inter"/>
              </a:rPr>
              <a:t>2025</a:t>
            </a:r>
            <a:r>
              <a:rPr lang="zh-CN" altLang="en-US" sz="2400" dirty="0">
                <a:latin typeface="Inter"/>
              </a:rPr>
              <a:t>）将自我监督对比学习引入 </a:t>
            </a:r>
            <a:r>
              <a:rPr lang="en-US" altLang="zh-CN" sz="2400" dirty="0">
                <a:latin typeface="Inter"/>
              </a:rPr>
              <a:t>SOD </a:t>
            </a:r>
            <a:r>
              <a:rPr lang="zh-CN" altLang="en-US" sz="2400" dirty="0">
                <a:latin typeface="Inter"/>
              </a:rPr>
              <a:t>框架，利用 </a:t>
            </a:r>
            <a:r>
              <a:rPr lang="en-US" altLang="zh-CN" sz="2400" dirty="0">
                <a:latin typeface="Inter"/>
              </a:rPr>
              <a:t>Token to Token Vision Transformer</a:t>
            </a:r>
            <a:r>
              <a:rPr lang="zh-CN" altLang="en-US" sz="2400" dirty="0">
                <a:latin typeface="Inter"/>
              </a:rPr>
              <a:t>（</a:t>
            </a:r>
            <a:r>
              <a:rPr lang="en-US" altLang="zh-CN" sz="2400" dirty="0">
                <a:latin typeface="Inter"/>
              </a:rPr>
              <a:t>T2T</a:t>
            </a:r>
            <a:r>
              <a:rPr lang="zh-CN" altLang="en-US" sz="2400" dirty="0">
                <a:latin typeface="Inter"/>
              </a:rPr>
              <a:t>）和 </a:t>
            </a:r>
            <a:r>
              <a:rPr lang="en-US" altLang="zh-CN" sz="2400" dirty="0">
                <a:latin typeface="Inter"/>
              </a:rPr>
              <a:t>Vision Graph Neural Network</a:t>
            </a:r>
            <a:r>
              <a:rPr lang="zh-CN" altLang="en-US" sz="2400" dirty="0">
                <a:latin typeface="Inter"/>
              </a:rPr>
              <a:t>（</a:t>
            </a:r>
            <a:r>
              <a:rPr lang="en-US" altLang="zh-CN" sz="2400" dirty="0" err="1">
                <a:latin typeface="Inter"/>
              </a:rPr>
              <a:t>ViG</a:t>
            </a:r>
            <a:r>
              <a:rPr lang="zh-CN" altLang="en-US" sz="2400" dirty="0">
                <a:latin typeface="Inter"/>
              </a:rPr>
              <a:t>）主干设计了图像级和像素级对比学习，且该方法可作为插件应用于任何模型。实验表明该方法优于最先进的方法，不仅为 </a:t>
            </a:r>
            <a:r>
              <a:rPr lang="en-US" altLang="zh-CN" sz="2400" dirty="0">
                <a:latin typeface="Inter"/>
              </a:rPr>
              <a:t>SOD </a:t>
            </a:r>
            <a:r>
              <a:rPr lang="zh-CN" altLang="en-US" sz="2400" dirty="0">
                <a:latin typeface="Inter"/>
              </a:rPr>
              <a:t>任务提供新视角，还为其他密集预测任务展示了新范式。</a:t>
            </a:r>
            <a:endParaRPr lang="zh-CN" altLang="en-US" sz="2400" dirty="0"/>
          </a:p>
        </p:txBody>
      </p:sp>
      <p:sp>
        <p:nvSpPr>
          <p:cNvPr id="10" name="文本框 9"/>
          <p:cNvSpPr txBox="1"/>
          <p:nvPr/>
        </p:nvSpPr>
        <p:spPr>
          <a:xfrm>
            <a:off x="761999" y="3965580"/>
            <a:ext cx="10667999" cy="1938992"/>
          </a:xfrm>
          <a:prstGeom prst="rect">
            <a:avLst/>
          </a:prstGeom>
          <a:noFill/>
        </p:spPr>
        <p:txBody>
          <a:bodyPr wrap="square">
            <a:spAutoFit/>
          </a:bodyPr>
          <a:lstStyle/>
          <a:p>
            <a:r>
              <a:rPr lang="en-US" altLang="zh-CN" sz="2400" dirty="0">
                <a:latin typeface="Inter"/>
              </a:rPr>
              <a:t>Lina</a:t>
            </a:r>
            <a:r>
              <a:rPr lang="zh-CN" altLang="en-US" sz="2400" dirty="0">
                <a:latin typeface="Inter"/>
              </a:rPr>
              <a:t>等人（</a:t>
            </a:r>
            <a:r>
              <a:rPr lang="en-US" altLang="zh-CN" sz="2400" dirty="0">
                <a:latin typeface="Inter"/>
              </a:rPr>
              <a:t>2025</a:t>
            </a:r>
            <a:r>
              <a:rPr lang="zh-CN" altLang="en-US" sz="2400" dirty="0">
                <a:latin typeface="Inter"/>
              </a:rPr>
              <a:t>）设计了自监督预训练模型，通过外观表示学习、深度增强自监督学习和对比多模态表示学习辅助任务学习多模态表示，并提出含跨模态信息融合模块和分层交互聚合模块的整体 </a:t>
            </a:r>
            <a:r>
              <a:rPr lang="en-US" altLang="zh-CN" sz="2400" dirty="0">
                <a:latin typeface="Inter"/>
              </a:rPr>
              <a:t>RGB-D SOD </a:t>
            </a:r>
            <a:r>
              <a:rPr lang="zh-CN" altLang="en-US" sz="2400" dirty="0">
                <a:latin typeface="Inter"/>
              </a:rPr>
              <a:t>模型。实验证明该模型有效，微调模型在八个测试数据集上实现最高自监督性能，还将注释工作量减少至少 </a:t>
            </a:r>
            <a:r>
              <a:rPr lang="en-US" altLang="zh-CN" sz="2400" dirty="0">
                <a:latin typeface="Inter"/>
              </a:rPr>
              <a:t>53%</a:t>
            </a:r>
            <a:r>
              <a:rPr lang="zh-CN" altLang="en-US" sz="2400" dirty="0">
                <a:latin typeface="Inter"/>
              </a:rPr>
              <a:t>，是完全监督模型的经济高效替代方案。</a:t>
            </a:r>
            <a:endParaRPr lang="zh-CN" altLang="en-US" sz="2400" dirty="0"/>
          </a:p>
        </p:txBody>
      </p:sp>
      <p:grpSp>
        <p:nvGrpSpPr>
          <p:cNvPr id="7" name="组合 6"/>
          <p:cNvGrpSpPr/>
          <p:nvPr/>
        </p:nvGrpSpPr>
        <p:grpSpPr>
          <a:xfrm>
            <a:off x="267066" y="439093"/>
            <a:ext cx="417214" cy="417214"/>
            <a:chOff x="451793" y="531034"/>
            <a:chExt cx="417214" cy="417214"/>
          </a:xfrm>
        </p:grpSpPr>
        <p:sp>
          <p:nvSpPr>
            <p:cNvPr id="8"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9"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817723" y="6464398"/>
            <a:ext cx="952577" cy="393602"/>
          </a:xfrm>
          <a:custGeom>
            <a:avLst/>
            <a:gdLst>
              <a:gd name="connsiteX0" fmla="*/ 476288 w 952577"/>
              <a:gd name="connsiteY0" fmla="*/ 0 h 393602"/>
              <a:gd name="connsiteX1" fmla="*/ 951921 w 952577"/>
              <a:gd name="connsiteY1" fmla="*/ 387103 h 393602"/>
              <a:gd name="connsiteX2" fmla="*/ 952577 w 952577"/>
              <a:gd name="connsiteY2" fmla="*/ 393602 h 393602"/>
              <a:gd name="connsiteX3" fmla="*/ 763382 w 952577"/>
              <a:gd name="connsiteY3" fmla="*/ 393602 h 393602"/>
              <a:gd name="connsiteX4" fmla="*/ 755186 w 952577"/>
              <a:gd name="connsiteY4" fmla="*/ 367259 h 393602"/>
              <a:gd name="connsiteX5" fmla="*/ 476288 w 952577"/>
              <a:gd name="connsiteY5" fmla="*/ 182812 h 393602"/>
              <a:gd name="connsiteX6" fmla="*/ 197391 w 952577"/>
              <a:gd name="connsiteY6" fmla="*/ 367259 h 393602"/>
              <a:gd name="connsiteX7" fmla="*/ 189195 w 952577"/>
              <a:gd name="connsiteY7" fmla="*/ 393602 h 393602"/>
              <a:gd name="connsiteX8" fmla="*/ 0 w 952577"/>
              <a:gd name="connsiteY8" fmla="*/ 393602 h 393602"/>
              <a:gd name="connsiteX9" fmla="*/ 656 w 952577"/>
              <a:gd name="connsiteY9" fmla="*/ 387103 h 393602"/>
              <a:gd name="connsiteX10" fmla="*/ 476288 w 952577"/>
              <a:gd name="connsiteY10" fmla="*/ 0 h 393602"/>
            </a:gdLst>
            <a:ahLst/>
            <a:cxnLst/>
            <a:rect l="l" t="t" r="r" b="b"/>
            <a:pathLst>
              <a:path w="952577" h="393602">
                <a:moveTo>
                  <a:pt x="476288" y="0"/>
                </a:moveTo>
                <a:cubicBezTo>
                  <a:pt x="710904" y="0"/>
                  <a:pt x="906650" y="166184"/>
                  <a:pt x="951921" y="387103"/>
                </a:cubicBezTo>
                <a:lnTo>
                  <a:pt x="952577" y="393602"/>
                </a:lnTo>
                <a:lnTo>
                  <a:pt x="763382" y="393602"/>
                </a:lnTo>
                <a:lnTo>
                  <a:pt x="755186" y="367259"/>
                </a:lnTo>
                <a:cubicBezTo>
                  <a:pt x="709236" y="258867"/>
                  <a:pt x="601664" y="182812"/>
                  <a:pt x="476288" y="182812"/>
                </a:cubicBezTo>
                <a:cubicBezTo>
                  <a:pt x="350912" y="182812"/>
                  <a:pt x="243340" y="258867"/>
                  <a:pt x="197391" y="367259"/>
                </a:cubicBezTo>
                <a:lnTo>
                  <a:pt x="189195" y="393602"/>
                </a:lnTo>
                <a:lnTo>
                  <a:pt x="0" y="393602"/>
                </a:lnTo>
                <a:lnTo>
                  <a:pt x="656" y="387103"/>
                </a:lnTo>
                <a:cubicBezTo>
                  <a:pt x="45926" y="166184"/>
                  <a:pt x="241673" y="0"/>
                  <a:pt x="476288" y="0"/>
                </a:cubicBezTo>
                <a:close/>
              </a:path>
            </a:pathLst>
          </a:custGeom>
          <a:solidFill>
            <a:schemeClr val="accent1"/>
          </a:solidFill>
          <a:ln w="50800" cap="sq">
            <a:noFill/>
            <a:miter/>
          </a:ln>
          <a:effectLst/>
        </p:spPr>
        <p:txBody>
          <a:bodyPr vert="horz" wrap="square" lIns="68580" tIns="34290" rIns="68580" bIns="34290" rtlCol="0" anchor="ctr"/>
          <a:lstStyle/>
          <a:p>
            <a:pPr algn="ctr">
              <a:lnSpc>
                <a:spcPct val="110000"/>
              </a:lnSpc>
            </a:pPr>
            <a:endParaRPr kumimoji="1" lang="zh-CN" altLang="en-US"/>
          </a:p>
        </p:txBody>
      </p:sp>
      <p:sp>
        <p:nvSpPr>
          <p:cNvPr id="4" name="标题 1"/>
          <p:cNvSpPr txBox="1"/>
          <p:nvPr/>
        </p:nvSpPr>
        <p:spPr>
          <a:xfrm>
            <a:off x="0" y="0"/>
            <a:ext cx="2152852" cy="6858000"/>
          </a:xfrm>
          <a:custGeom>
            <a:avLst/>
            <a:gdLst>
              <a:gd name="connsiteX0" fmla="*/ 0 w 2152852"/>
              <a:gd name="connsiteY0" fmla="*/ 0 h 6858000"/>
              <a:gd name="connsiteX1" fmla="*/ 2152852 w 2152852"/>
              <a:gd name="connsiteY1" fmla="*/ 0 h 6858000"/>
              <a:gd name="connsiteX2" fmla="*/ 2152852 w 2152852"/>
              <a:gd name="connsiteY2" fmla="*/ 6858000 h 6858000"/>
              <a:gd name="connsiteX3" fmla="*/ 0 w 2152852"/>
              <a:gd name="connsiteY3" fmla="*/ 6858000 h 6858000"/>
            </a:gdLst>
            <a:ahLst/>
            <a:cxnLst/>
            <a:rect l="l" t="t" r="r" b="b"/>
            <a:pathLst>
              <a:path w="2152852" h="6858000">
                <a:moveTo>
                  <a:pt x="0" y="0"/>
                </a:moveTo>
                <a:lnTo>
                  <a:pt x="2152852" y="0"/>
                </a:lnTo>
                <a:lnTo>
                  <a:pt x="2152852" y="6858000"/>
                </a:lnTo>
                <a:lnTo>
                  <a:pt x="0" y="6858000"/>
                </a:lnTo>
                <a:close/>
              </a:path>
            </a:pathLst>
          </a:custGeom>
          <a:gradFill>
            <a:gsLst>
              <a:gs pos="30000">
                <a:schemeClr val="accent1"/>
              </a:gs>
              <a:gs pos="100000">
                <a:schemeClr val="accent1">
                  <a:lumMod val="60000"/>
                  <a:lumOff val="40000"/>
                </a:schemeClr>
              </a:gs>
            </a:gsLst>
            <a:lin ang="2700000" scaled="0"/>
          </a:gradFill>
          <a:ln w="508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180307" y="5406876"/>
            <a:ext cx="2011693" cy="1451124"/>
          </a:xfrm>
          <a:custGeom>
            <a:avLst/>
            <a:gdLst>
              <a:gd name="connsiteX0" fmla="*/ 1415447 w 2011693"/>
              <a:gd name="connsiteY0" fmla="*/ 0 h 1451124"/>
              <a:gd name="connsiteX1" fmla="*/ 1966403 w 2011693"/>
              <a:gd name="connsiteY1" fmla="*/ 111076 h 1451124"/>
              <a:gd name="connsiteX2" fmla="*/ 2011693 w 2011693"/>
              <a:gd name="connsiteY2" fmla="*/ 132862 h 1451124"/>
              <a:gd name="connsiteX3" fmla="*/ 2011693 w 2011693"/>
              <a:gd name="connsiteY3" fmla="*/ 400436 h 1451124"/>
              <a:gd name="connsiteX4" fmla="*/ 1976958 w 2011693"/>
              <a:gd name="connsiteY4" fmla="*/ 379370 h 1451124"/>
              <a:gd name="connsiteX5" fmla="*/ 1415446 w 2011693"/>
              <a:gd name="connsiteY5" fmla="*/ 237431 h 1451124"/>
              <a:gd name="connsiteX6" fmla="*/ 237430 w 2011693"/>
              <a:gd name="connsiteY6" fmla="*/ 1413445 h 1451124"/>
              <a:gd name="connsiteX7" fmla="*/ 239336 w 2011693"/>
              <a:gd name="connsiteY7" fmla="*/ 1451124 h 1451124"/>
              <a:gd name="connsiteX8" fmla="*/ 1905 w 2011693"/>
              <a:gd name="connsiteY8" fmla="*/ 1451124 h 1451124"/>
              <a:gd name="connsiteX9" fmla="*/ 0 w 2011693"/>
              <a:gd name="connsiteY9" fmla="*/ 1413445 h 1451124"/>
              <a:gd name="connsiteX10" fmla="*/ 1415447 w 2011693"/>
              <a:gd name="connsiteY10" fmla="*/ 0 h 1451124"/>
            </a:gdLst>
            <a:ahLst/>
            <a:cxnLst/>
            <a:rect l="l" t="t" r="r" b="b"/>
            <a:pathLst>
              <a:path w="2011693" h="1451124">
                <a:moveTo>
                  <a:pt x="1415447" y="0"/>
                </a:moveTo>
                <a:cubicBezTo>
                  <a:pt x="1610879" y="0"/>
                  <a:pt x="1797061" y="39552"/>
                  <a:pt x="1966403" y="111076"/>
                </a:cubicBezTo>
                <a:lnTo>
                  <a:pt x="2011693" y="132862"/>
                </a:lnTo>
                <a:lnTo>
                  <a:pt x="2011693" y="400436"/>
                </a:lnTo>
                <a:lnTo>
                  <a:pt x="1976958" y="379370"/>
                </a:lnTo>
                <a:cubicBezTo>
                  <a:pt x="1810041" y="288849"/>
                  <a:pt x="1618759" y="237431"/>
                  <a:pt x="1415446" y="237431"/>
                </a:cubicBezTo>
                <a:cubicBezTo>
                  <a:pt x="764846" y="237431"/>
                  <a:pt x="237430" y="763950"/>
                  <a:pt x="237430" y="1413445"/>
                </a:cubicBezTo>
                <a:lnTo>
                  <a:pt x="239336" y="1451124"/>
                </a:lnTo>
                <a:lnTo>
                  <a:pt x="1905" y="1451124"/>
                </a:lnTo>
                <a:lnTo>
                  <a:pt x="0" y="1413445"/>
                </a:lnTo>
                <a:cubicBezTo>
                  <a:pt x="0" y="632821"/>
                  <a:pt x="633717" y="0"/>
                  <a:pt x="1415447" y="0"/>
                </a:cubicBezTo>
                <a:close/>
              </a:path>
            </a:pathLst>
          </a:custGeom>
          <a:solidFill>
            <a:schemeClr val="accent1"/>
          </a:solidFill>
          <a:ln w="50800" cap="sq">
            <a:noFill/>
            <a:miter/>
          </a:ln>
          <a:effectLst/>
        </p:spPr>
        <p:txBody>
          <a:bodyPr vert="horz" wrap="square" lIns="68580" tIns="34290" rIns="68580" bIns="34290" rtlCol="0" anchor="ctr"/>
          <a:lstStyle/>
          <a:p>
            <a:pPr algn="ctr">
              <a:lnSpc>
                <a:spcPct val="110000"/>
              </a:lnSpc>
            </a:pPr>
            <a:endParaRPr kumimoji="1" lang="zh-CN" altLang="en-US"/>
          </a:p>
        </p:txBody>
      </p:sp>
      <p:sp>
        <p:nvSpPr>
          <p:cNvPr id="6" name="标题 1"/>
          <p:cNvSpPr txBox="1"/>
          <p:nvPr/>
        </p:nvSpPr>
        <p:spPr>
          <a:xfrm>
            <a:off x="7897728" y="0"/>
            <a:ext cx="4294272" cy="3831702"/>
          </a:xfrm>
          <a:custGeom>
            <a:avLst/>
            <a:gdLst>
              <a:gd name="connsiteX0" fmla="*/ 579725 w 4294272"/>
              <a:gd name="connsiteY0" fmla="*/ 0 h 3831702"/>
              <a:gd name="connsiteX1" fmla="*/ 1252685 w 4294272"/>
              <a:gd name="connsiteY1" fmla="*/ 0 h 3831702"/>
              <a:gd name="connsiteX2" fmla="*/ 1127963 w 4294272"/>
              <a:gd name="connsiteY2" fmla="*/ 93101 h 3831702"/>
              <a:gd name="connsiteX3" fmla="*/ 451606 w 4294272"/>
              <a:gd name="connsiteY3" fmla="*/ 1524765 h 3831702"/>
              <a:gd name="connsiteX4" fmla="*/ 2310204 w 4294272"/>
              <a:gd name="connsiteY4" fmla="*/ 3380096 h 3831702"/>
              <a:gd name="connsiteX5" fmla="*/ 4168802 w 4294272"/>
              <a:gd name="connsiteY5" fmla="*/ 1524765 h 3831702"/>
              <a:gd name="connsiteX6" fmla="*/ 3492445 w 4294272"/>
              <a:gd name="connsiteY6" fmla="*/ 93101 h 3831702"/>
              <a:gd name="connsiteX7" fmla="*/ 3367723 w 4294272"/>
              <a:gd name="connsiteY7" fmla="*/ 0 h 3831702"/>
              <a:gd name="connsiteX8" fmla="*/ 4040683 w 4294272"/>
              <a:gd name="connsiteY8" fmla="*/ 0 h 3831702"/>
              <a:gd name="connsiteX9" fmla="*/ 4092870 w 4294272"/>
              <a:gd name="connsiteY9" fmla="*/ 57339 h 3831702"/>
              <a:gd name="connsiteX10" fmla="*/ 4225861 w 4294272"/>
              <a:gd name="connsiteY10" fmla="*/ 234935 h 3831702"/>
              <a:gd name="connsiteX11" fmla="*/ 4294272 w 4294272"/>
              <a:gd name="connsiteY11" fmla="*/ 347383 h 3831702"/>
              <a:gd name="connsiteX12" fmla="*/ 4294272 w 4294272"/>
              <a:gd name="connsiteY12" fmla="*/ 2702148 h 3831702"/>
              <a:gd name="connsiteX13" fmla="*/ 4225861 w 4294272"/>
              <a:gd name="connsiteY13" fmla="*/ 2814595 h 3831702"/>
              <a:gd name="connsiteX14" fmla="*/ 2310204 w 4294272"/>
              <a:gd name="connsiteY14" fmla="*/ 3831702 h 3831702"/>
              <a:gd name="connsiteX15" fmla="*/ 0 w 4294272"/>
              <a:gd name="connsiteY15" fmla="*/ 1524765 h 3831702"/>
              <a:gd name="connsiteX16" fmla="*/ 527538 w 4294272"/>
              <a:gd name="connsiteY16" fmla="*/ 57339 h 3831702"/>
            </a:gdLst>
            <a:ahLst/>
            <a:cxnLst/>
            <a:rect l="l" t="t" r="r" b="b"/>
            <a:pathLst>
              <a:path w="4294272" h="3831702">
                <a:moveTo>
                  <a:pt x="579725" y="0"/>
                </a:moveTo>
                <a:lnTo>
                  <a:pt x="1252685" y="0"/>
                </a:lnTo>
                <a:lnTo>
                  <a:pt x="1127963" y="93101"/>
                </a:lnTo>
                <a:cubicBezTo>
                  <a:pt x="714895" y="433397"/>
                  <a:pt x="451606" y="948388"/>
                  <a:pt x="451606" y="1524765"/>
                </a:cubicBezTo>
                <a:cubicBezTo>
                  <a:pt x="451606" y="2549436"/>
                  <a:pt x="1283729" y="3380096"/>
                  <a:pt x="2310204" y="3380096"/>
                </a:cubicBezTo>
                <a:cubicBezTo>
                  <a:pt x="3336679" y="3380096"/>
                  <a:pt x="4168802" y="2549436"/>
                  <a:pt x="4168802" y="1524765"/>
                </a:cubicBezTo>
                <a:cubicBezTo>
                  <a:pt x="4168802" y="948388"/>
                  <a:pt x="3905513" y="433397"/>
                  <a:pt x="3492445" y="93101"/>
                </a:cubicBezTo>
                <a:lnTo>
                  <a:pt x="3367723" y="0"/>
                </a:lnTo>
                <a:lnTo>
                  <a:pt x="4040683" y="0"/>
                </a:lnTo>
                <a:lnTo>
                  <a:pt x="4092870" y="57339"/>
                </a:lnTo>
                <a:cubicBezTo>
                  <a:pt x="4139950" y="114307"/>
                  <a:pt x="4184345" y="173570"/>
                  <a:pt x="4225861" y="234935"/>
                </a:cubicBezTo>
                <a:lnTo>
                  <a:pt x="4294272" y="347383"/>
                </a:lnTo>
                <a:lnTo>
                  <a:pt x="4294272" y="2702148"/>
                </a:lnTo>
                <a:lnTo>
                  <a:pt x="4225861" y="2814595"/>
                </a:lnTo>
                <a:cubicBezTo>
                  <a:pt x="3810701" y="3428245"/>
                  <a:pt x="3107635" y="3831702"/>
                  <a:pt x="2310204" y="3831702"/>
                </a:cubicBezTo>
                <a:cubicBezTo>
                  <a:pt x="1034314" y="3831702"/>
                  <a:pt x="0" y="2798851"/>
                  <a:pt x="0" y="1524765"/>
                </a:cubicBezTo>
                <a:cubicBezTo>
                  <a:pt x="0" y="967352"/>
                  <a:pt x="197974" y="456114"/>
                  <a:pt x="527538" y="57339"/>
                </a:cubicBezTo>
                <a:close/>
              </a:path>
            </a:pathLst>
          </a:custGeom>
          <a:solidFill>
            <a:schemeClr val="accent1"/>
          </a:solidFill>
          <a:ln w="50800" cap="sq">
            <a:noFill/>
            <a:miter/>
          </a:ln>
          <a:effectLst/>
        </p:spPr>
        <p:txBody>
          <a:bodyPr vert="horz" wrap="square" lIns="68580" tIns="34290" rIns="68580" bIns="34290" rtlCol="0" anchor="ctr"/>
          <a:lstStyle/>
          <a:p>
            <a:pPr algn="ctr">
              <a:lnSpc>
                <a:spcPct val="110000"/>
              </a:lnSpc>
            </a:pPr>
            <a:endParaRPr kumimoji="1" lang="zh-CN" altLang="en-US"/>
          </a:p>
        </p:txBody>
      </p:sp>
      <p:sp>
        <p:nvSpPr>
          <p:cNvPr id="7" name="标题 1"/>
          <p:cNvSpPr txBox="1"/>
          <p:nvPr/>
        </p:nvSpPr>
        <p:spPr>
          <a:xfrm>
            <a:off x="542707" y="463219"/>
            <a:ext cx="11106587" cy="5871410"/>
          </a:xfrm>
          <a:prstGeom prst="roundRect">
            <a:avLst>
              <a:gd name="adj" fmla="val 2411"/>
            </a:avLst>
          </a:prstGeom>
          <a:solidFill>
            <a:schemeClr val="bg1"/>
          </a:solidFill>
          <a:ln w="12700" cap="sq">
            <a:noFill/>
            <a:miter/>
          </a:ln>
          <a:effectLst>
            <a:outerShdw blurRad="63500" sx="101000" sy="1010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713542"/>
            <a:ext cx="3570515" cy="587046"/>
          </a:xfrm>
          <a:custGeom>
            <a:avLst/>
            <a:gdLst>
              <a:gd name="connsiteX0" fmla="*/ 0 w 3570515"/>
              <a:gd name="connsiteY0" fmla="*/ 0 h 587046"/>
              <a:gd name="connsiteX1" fmla="*/ 3276992 w 3570515"/>
              <a:gd name="connsiteY1" fmla="*/ 0 h 587046"/>
              <a:gd name="connsiteX2" fmla="*/ 3570515 w 3570515"/>
              <a:gd name="connsiteY2" fmla="*/ 293523 h 587046"/>
              <a:gd name="connsiteX3" fmla="*/ 3570514 w 3570515"/>
              <a:gd name="connsiteY3" fmla="*/ 293523 h 587046"/>
              <a:gd name="connsiteX4" fmla="*/ 3276991 w 3570515"/>
              <a:gd name="connsiteY4" fmla="*/ 587046 h 587046"/>
              <a:gd name="connsiteX5" fmla="*/ 0 w 3570515"/>
              <a:gd name="connsiteY5" fmla="*/ 587045 h 587046"/>
            </a:gdLst>
            <a:ahLst/>
            <a:cxnLst/>
            <a:rect l="l" t="t" r="r" b="b"/>
            <a:pathLst>
              <a:path w="3570515" h="587046">
                <a:moveTo>
                  <a:pt x="0" y="0"/>
                </a:moveTo>
                <a:lnTo>
                  <a:pt x="3276992" y="0"/>
                </a:lnTo>
                <a:cubicBezTo>
                  <a:pt x="3439100" y="0"/>
                  <a:pt x="3570515" y="131415"/>
                  <a:pt x="3570515" y="293523"/>
                </a:cubicBezTo>
                <a:lnTo>
                  <a:pt x="3570514" y="293523"/>
                </a:lnTo>
                <a:cubicBezTo>
                  <a:pt x="3570514" y="455631"/>
                  <a:pt x="3439099" y="587046"/>
                  <a:pt x="3276991" y="587046"/>
                </a:cubicBezTo>
                <a:lnTo>
                  <a:pt x="0" y="587045"/>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749295" y="898013"/>
            <a:ext cx="4763554" cy="253796"/>
          </a:xfrm>
          <a:custGeom>
            <a:avLst/>
            <a:gdLst>
              <a:gd name="connsiteX0" fmla="*/ 4636656 w 4763554"/>
              <a:gd name="connsiteY0" fmla="*/ 0 h 253796"/>
              <a:gd name="connsiteX1" fmla="*/ 4763554 w 4763554"/>
              <a:gd name="connsiteY1" fmla="*/ 126898 h 253796"/>
              <a:gd name="connsiteX2" fmla="*/ 4636656 w 4763554"/>
              <a:gd name="connsiteY2" fmla="*/ 253796 h 253796"/>
              <a:gd name="connsiteX3" fmla="*/ 4509758 w 4763554"/>
              <a:gd name="connsiteY3" fmla="*/ 126898 h 253796"/>
              <a:gd name="connsiteX4" fmla="*/ 4636656 w 4763554"/>
              <a:gd name="connsiteY4" fmla="*/ 0 h 253796"/>
              <a:gd name="connsiteX5" fmla="*/ 4185682 w 4763554"/>
              <a:gd name="connsiteY5" fmla="*/ 0 h 253796"/>
              <a:gd name="connsiteX6" fmla="*/ 4312580 w 4763554"/>
              <a:gd name="connsiteY6" fmla="*/ 126898 h 253796"/>
              <a:gd name="connsiteX7" fmla="*/ 4185682 w 4763554"/>
              <a:gd name="connsiteY7" fmla="*/ 253796 h 253796"/>
              <a:gd name="connsiteX8" fmla="*/ 4058784 w 4763554"/>
              <a:gd name="connsiteY8" fmla="*/ 126898 h 253796"/>
              <a:gd name="connsiteX9" fmla="*/ 4185682 w 4763554"/>
              <a:gd name="connsiteY9" fmla="*/ 0 h 253796"/>
              <a:gd name="connsiteX10" fmla="*/ 3734706 w 4763554"/>
              <a:gd name="connsiteY10" fmla="*/ 0 h 253796"/>
              <a:gd name="connsiteX11" fmla="*/ 3861604 w 4763554"/>
              <a:gd name="connsiteY11" fmla="*/ 126898 h 253796"/>
              <a:gd name="connsiteX12" fmla="*/ 3734706 w 4763554"/>
              <a:gd name="connsiteY12" fmla="*/ 253796 h 253796"/>
              <a:gd name="connsiteX13" fmla="*/ 3607808 w 4763554"/>
              <a:gd name="connsiteY13" fmla="*/ 126898 h 253796"/>
              <a:gd name="connsiteX14" fmla="*/ 3734706 w 4763554"/>
              <a:gd name="connsiteY14" fmla="*/ 0 h 253796"/>
              <a:gd name="connsiteX15" fmla="*/ 3283730 w 4763554"/>
              <a:gd name="connsiteY15" fmla="*/ 0 h 253796"/>
              <a:gd name="connsiteX16" fmla="*/ 3410628 w 4763554"/>
              <a:gd name="connsiteY16" fmla="*/ 126898 h 253796"/>
              <a:gd name="connsiteX17" fmla="*/ 3283730 w 4763554"/>
              <a:gd name="connsiteY17" fmla="*/ 253796 h 253796"/>
              <a:gd name="connsiteX18" fmla="*/ 3156832 w 4763554"/>
              <a:gd name="connsiteY18" fmla="*/ 126898 h 253796"/>
              <a:gd name="connsiteX19" fmla="*/ 3283730 w 4763554"/>
              <a:gd name="connsiteY19" fmla="*/ 0 h 253796"/>
              <a:gd name="connsiteX20" fmla="*/ 2832754 w 4763554"/>
              <a:gd name="connsiteY20" fmla="*/ 0 h 253796"/>
              <a:gd name="connsiteX21" fmla="*/ 2959652 w 4763554"/>
              <a:gd name="connsiteY21" fmla="*/ 126898 h 253796"/>
              <a:gd name="connsiteX22" fmla="*/ 2832754 w 4763554"/>
              <a:gd name="connsiteY22" fmla="*/ 253796 h 253796"/>
              <a:gd name="connsiteX23" fmla="*/ 2705856 w 4763554"/>
              <a:gd name="connsiteY23" fmla="*/ 126898 h 253796"/>
              <a:gd name="connsiteX24" fmla="*/ 2832754 w 4763554"/>
              <a:gd name="connsiteY24" fmla="*/ 0 h 253796"/>
              <a:gd name="connsiteX25" fmla="*/ 2381778 w 4763554"/>
              <a:gd name="connsiteY25" fmla="*/ 0 h 253796"/>
              <a:gd name="connsiteX26" fmla="*/ 2508676 w 4763554"/>
              <a:gd name="connsiteY26" fmla="*/ 126898 h 253796"/>
              <a:gd name="connsiteX27" fmla="*/ 2381778 w 4763554"/>
              <a:gd name="connsiteY27" fmla="*/ 253796 h 253796"/>
              <a:gd name="connsiteX28" fmla="*/ 2254880 w 4763554"/>
              <a:gd name="connsiteY28" fmla="*/ 126898 h 253796"/>
              <a:gd name="connsiteX29" fmla="*/ 2381778 w 4763554"/>
              <a:gd name="connsiteY29" fmla="*/ 0 h 253796"/>
              <a:gd name="connsiteX30" fmla="*/ 1930802 w 4763554"/>
              <a:gd name="connsiteY30" fmla="*/ 0 h 253796"/>
              <a:gd name="connsiteX31" fmla="*/ 2057700 w 4763554"/>
              <a:gd name="connsiteY31" fmla="*/ 126898 h 253796"/>
              <a:gd name="connsiteX32" fmla="*/ 1930802 w 4763554"/>
              <a:gd name="connsiteY32" fmla="*/ 253796 h 253796"/>
              <a:gd name="connsiteX33" fmla="*/ 1803904 w 4763554"/>
              <a:gd name="connsiteY33" fmla="*/ 126898 h 253796"/>
              <a:gd name="connsiteX34" fmla="*/ 1930802 w 4763554"/>
              <a:gd name="connsiteY34" fmla="*/ 0 h 253796"/>
              <a:gd name="connsiteX35" fmla="*/ 1479826 w 4763554"/>
              <a:gd name="connsiteY35" fmla="*/ 0 h 253796"/>
              <a:gd name="connsiteX36" fmla="*/ 1606724 w 4763554"/>
              <a:gd name="connsiteY36" fmla="*/ 126898 h 253796"/>
              <a:gd name="connsiteX37" fmla="*/ 1479826 w 4763554"/>
              <a:gd name="connsiteY37" fmla="*/ 253796 h 253796"/>
              <a:gd name="connsiteX38" fmla="*/ 1352928 w 4763554"/>
              <a:gd name="connsiteY38" fmla="*/ 126898 h 253796"/>
              <a:gd name="connsiteX39" fmla="*/ 1479826 w 4763554"/>
              <a:gd name="connsiteY39" fmla="*/ 0 h 253796"/>
              <a:gd name="connsiteX40" fmla="*/ 1028850 w 4763554"/>
              <a:gd name="connsiteY40" fmla="*/ 0 h 253796"/>
              <a:gd name="connsiteX41" fmla="*/ 1155748 w 4763554"/>
              <a:gd name="connsiteY41" fmla="*/ 126898 h 253796"/>
              <a:gd name="connsiteX42" fmla="*/ 1028850 w 4763554"/>
              <a:gd name="connsiteY42" fmla="*/ 253796 h 253796"/>
              <a:gd name="connsiteX43" fmla="*/ 901952 w 4763554"/>
              <a:gd name="connsiteY43" fmla="*/ 126898 h 253796"/>
              <a:gd name="connsiteX44" fmla="*/ 1028850 w 4763554"/>
              <a:gd name="connsiteY44" fmla="*/ 0 h 253796"/>
              <a:gd name="connsiteX45" fmla="*/ 577874 w 4763554"/>
              <a:gd name="connsiteY45" fmla="*/ 0 h 253796"/>
              <a:gd name="connsiteX46" fmla="*/ 704772 w 4763554"/>
              <a:gd name="connsiteY46" fmla="*/ 126898 h 253796"/>
              <a:gd name="connsiteX47" fmla="*/ 577874 w 4763554"/>
              <a:gd name="connsiteY47" fmla="*/ 253796 h 253796"/>
              <a:gd name="connsiteX48" fmla="*/ 450976 w 4763554"/>
              <a:gd name="connsiteY48" fmla="*/ 126898 h 253796"/>
              <a:gd name="connsiteX49" fmla="*/ 577874 w 4763554"/>
              <a:gd name="connsiteY49" fmla="*/ 0 h 253796"/>
              <a:gd name="connsiteX50" fmla="*/ 126898 w 4763554"/>
              <a:gd name="connsiteY50" fmla="*/ 0 h 253796"/>
              <a:gd name="connsiteX51" fmla="*/ 253796 w 4763554"/>
              <a:gd name="connsiteY51" fmla="*/ 126898 h 253796"/>
              <a:gd name="connsiteX52" fmla="*/ 126898 w 4763554"/>
              <a:gd name="connsiteY52" fmla="*/ 253796 h 253796"/>
              <a:gd name="connsiteX53" fmla="*/ 0 w 4763554"/>
              <a:gd name="connsiteY53" fmla="*/ 126898 h 253796"/>
              <a:gd name="connsiteX54" fmla="*/ 126898 w 4763554"/>
              <a:gd name="connsiteY54" fmla="*/ 0 h 253796"/>
            </a:gdLst>
            <a:ahLst/>
            <a:cxnLst/>
            <a:rect l="l" t="t" r="r" b="b"/>
            <a:pathLst>
              <a:path w="4763554" h="253796">
                <a:moveTo>
                  <a:pt x="4636656" y="0"/>
                </a:moveTo>
                <a:cubicBezTo>
                  <a:pt x="4706740" y="0"/>
                  <a:pt x="4763554" y="56814"/>
                  <a:pt x="4763554" y="126898"/>
                </a:cubicBezTo>
                <a:cubicBezTo>
                  <a:pt x="4763554" y="196982"/>
                  <a:pt x="4706740" y="253796"/>
                  <a:pt x="4636656" y="253796"/>
                </a:cubicBezTo>
                <a:cubicBezTo>
                  <a:pt x="4566572" y="253796"/>
                  <a:pt x="4509758" y="196982"/>
                  <a:pt x="4509758" y="126898"/>
                </a:cubicBezTo>
                <a:cubicBezTo>
                  <a:pt x="4509758" y="56814"/>
                  <a:pt x="4566572" y="0"/>
                  <a:pt x="4636656" y="0"/>
                </a:cubicBezTo>
                <a:close/>
                <a:moveTo>
                  <a:pt x="4185682" y="0"/>
                </a:moveTo>
                <a:cubicBezTo>
                  <a:pt x="4255766" y="0"/>
                  <a:pt x="4312580" y="56814"/>
                  <a:pt x="4312580" y="126898"/>
                </a:cubicBezTo>
                <a:cubicBezTo>
                  <a:pt x="4312580" y="196982"/>
                  <a:pt x="4255766" y="253796"/>
                  <a:pt x="4185682" y="253796"/>
                </a:cubicBezTo>
                <a:cubicBezTo>
                  <a:pt x="4115598" y="253796"/>
                  <a:pt x="4058784" y="196982"/>
                  <a:pt x="4058784" y="126898"/>
                </a:cubicBezTo>
                <a:cubicBezTo>
                  <a:pt x="4058784" y="56814"/>
                  <a:pt x="4115598" y="0"/>
                  <a:pt x="4185682" y="0"/>
                </a:cubicBezTo>
                <a:close/>
                <a:moveTo>
                  <a:pt x="3734706" y="0"/>
                </a:moveTo>
                <a:cubicBezTo>
                  <a:pt x="3804790" y="0"/>
                  <a:pt x="3861604" y="56814"/>
                  <a:pt x="3861604" y="126898"/>
                </a:cubicBezTo>
                <a:cubicBezTo>
                  <a:pt x="3861604" y="196982"/>
                  <a:pt x="3804790" y="253796"/>
                  <a:pt x="3734706" y="253796"/>
                </a:cubicBezTo>
                <a:cubicBezTo>
                  <a:pt x="3664622" y="253796"/>
                  <a:pt x="3607808" y="196982"/>
                  <a:pt x="3607808" y="126898"/>
                </a:cubicBezTo>
                <a:cubicBezTo>
                  <a:pt x="3607808" y="56814"/>
                  <a:pt x="3664622" y="0"/>
                  <a:pt x="3734706" y="0"/>
                </a:cubicBezTo>
                <a:close/>
                <a:moveTo>
                  <a:pt x="3283730" y="0"/>
                </a:moveTo>
                <a:cubicBezTo>
                  <a:pt x="3353814" y="0"/>
                  <a:pt x="3410628" y="56814"/>
                  <a:pt x="3410628" y="126898"/>
                </a:cubicBezTo>
                <a:cubicBezTo>
                  <a:pt x="3410628" y="196982"/>
                  <a:pt x="3353814" y="253796"/>
                  <a:pt x="3283730" y="253796"/>
                </a:cubicBezTo>
                <a:cubicBezTo>
                  <a:pt x="3213646" y="253796"/>
                  <a:pt x="3156832" y="196982"/>
                  <a:pt x="3156832" y="126898"/>
                </a:cubicBezTo>
                <a:cubicBezTo>
                  <a:pt x="3156832" y="56814"/>
                  <a:pt x="3213646" y="0"/>
                  <a:pt x="3283730" y="0"/>
                </a:cubicBezTo>
                <a:close/>
                <a:moveTo>
                  <a:pt x="2832754" y="0"/>
                </a:moveTo>
                <a:cubicBezTo>
                  <a:pt x="2902838" y="0"/>
                  <a:pt x="2959652" y="56814"/>
                  <a:pt x="2959652" y="126898"/>
                </a:cubicBezTo>
                <a:cubicBezTo>
                  <a:pt x="2959652" y="196982"/>
                  <a:pt x="2902838" y="253796"/>
                  <a:pt x="2832754" y="253796"/>
                </a:cubicBezTo>
                <a:cubicBezTo>
                  <a:pt x="2762670" y="253796"/>
                  <a:pt x="2705856" y="196982"/>
                  <a:pt x="2705856" y="126898"/>
                </a:cubicBezTo>
                <a:cubicBezTo>
                  <a:pt x="2705856" y="56814"/>
                  <a:pt x="2762670" y="0"/>
                  <a:pt x="2832754" y="0"/>
                </a:cubicBezTo>
                <a:close/>
                <a:moveTo>
                  <a:pt x="2381778" y="0"/>
                </a:moveTo>
                <a:cubicBezTo>
                  <a:pt x="2451862" y="0"/>
                  <a:pt x="2508676" y="56814"/>
                  <a:pt x="2508676" y="126898"/>
                </a:cubicBezTo>
                <a:cubicBezTo>
                  <a:pt x="2508676" y="196982"/>
                  <a:pt x="2451862" y="253796"/>
                  <a:pt x="2381778" y="253796"/>
                </a:cubicBezTo>
                <a:cubicBezTo>
                  <a:pt x="2311694" y="253796"/>
                  <a:pt x="2254880" y="196982"/>
                  <a:pt x="2254880" y="126898"/>
                </a:cubicBezTo>
                <a:cubicBezTo>
                  <a:pt x="2254880" y="56814"/>
                  <a:pt x="2311694" y="0"/>
                  <a:pt x="2381778" y="0"/>
                </a:cubicBezTo>
                <a:close/>
                <a:moveTo>
                  <a:pt x="1930802" y="0"/>
                </a:moveTo>
                <a:cubicBezTo>
                  <a:pt x="2000886" y="0"/>
                  <a:pt x="2057700" y="56814"/>
                  <a:pt x="2057700" y="126898"/>
                </a:cubicBezTo>
                <a:cubicBezTo>
                  <a:pt x="2057700" y="196982"/>
                  <a:pt x="2000886" y="253796"/>
                  <a:pt x="1930802" y="253796"/>
                </a:cubicBezTo>
                <a:cubicBezTo>
                  <a:pt x="1860718" y="253796"/>
                  <a:pt x="1803904" y="196982"/>
                  <a:pt x="1803904" y="126898"/>
                </a:cubicBezTo>
                <a:cubicBezTo>
                  <a:pt x="1803904" y="56814"/>
                  <a:pt x="1860718" y="0"/>
                  <a:pt x="1930802" y="0"/>
                </a:cubicBezTo>
                <a:close/>
                <a:moveTo>
                  <a:pt x="1479826" y="0"/>
                </a:moveTo>
                <a:cubicBezTo>
                  <a:pt x="1549910" y="0"/>
                  <a:pt x="1606724" y="56814"/>
                  <a:pt x="1606724" y="126898"/>
                </a:cubicBezTo>
                <a:cubicBezTo>
                  <a:pt x="1606724" y="196982"/>
                  <a:pt x="1549910" y="253796"/>
                  <a:pt x="1479826" y="253796"/>
                </a:cubicBezTo>
                <a:cubicBezTo>
                  <a:pt x="1409742" y="253796"/>
                  <a:pt x="1352928" y="196982"/>
                  <a:pt x="1352928" y="126898"/>
                </a:cubicBezTo>
                <a:cubicBezTo>
                  <a:pt x="1352928" y="56814"/>
                  <a:pt x="1409742" y="0"/>
                  <a:pt x="1479826" y="0"/>
                </a:cubicBezTo>
                <a:close/>
                <a:moveTo>
                  <a:pt x="1028850" y="0"/>
                </a:moveTo>
                <a:cubicBezTo>
                  <a:pt x="1098934" y="0"/>
                  <a:pt x="1155748" y="56814"/>
                  <a:pt x="1155748" y="126898"/>
                </a:cubicBezTo>
                <a:cubicBezTo>
                  <a:pt x="1155748" y="196982"/>
                  <a:pt x="1098934" y="253796"/>
                  <a:pt x="1028850" y="253796"/>
                </a:cubicBezTo>
                <a:cubicBezTo>
                  <a:pt x="958766" y="253796"/>
                  <a:pt x="901952" y="196982"/>
                  <a:pt x="901952" y="126898"/>
                </a:cubicBezTo>
                <a:cubicBezTo>
                  <a:pt x="901952" y="56814"/>
                  <a:pt x="958766" y="0"/>
                  <a:pt x="1028850" y="0"/>
                </a:cubicBezTo>
                <a:close/>
                <a:moveTo>
                  <a:pt x="577874" y="0"/>
                </a:moveTo>
                <a:cubicBezTo>
                  <a:pt x="647958" y="0"/>
                  <a:pt x="704772" y="56814"/>
                  <a:pt x="704772" y="126898"/>
                </a:cubicBezTo>
                <a:cubicBezTo>
                  <a:pt x="704772" y="196982"/>
                  <a:pt x="647958" y="253796"/>
                  <a:pt x="577874" y="253796"/>
                </a:cubicBezTo>
                <a:cubicBezTo>
                  <a:pt x="507790" y="253796"/>
                  <a:pt x="450976" y="196982"/>
                  <a:pt x="450976" y="126898"/>
                </a:cubicBezTo>
                <a:cubicBezTo>
                  <a:pt x="450976" y="56814"/>
                  <a:pt x="507790" y="0"/>
                  <a:pt x="577874" y="0"/>
                </a:cubicBezTo>
                <a:close/>
                <a:moveTo>
                  <a:pt x="126898" y="0"/>
                </a:moveTo>
                <a:cubicBezTo>
                  <a:pt x="196982" y="0"/>
                  <a:pt x="253796" y="56814"/>
                  <a:pt x="253796" y="126898"/>
                </a:cubicBezTo>
                <a:cubicBezTo>
                  <a:pt x="253796" y="196982"/>
                  <a:pt x="196982" y="253796"/>
                  <a:pt x="126898" y="253796"/>
                </a:cubicBezTo>
                <a:cubicBezTo>
                  <a:pt x="56814" y="253796"/>
                  <a:pt x="0" y="196982"/>
                  <a:pt x="0" y="126898"/>
                </a:cubicBezTo>
                <a:cubicBezTo>
                  <a:pt x="0" y="56814"/>
                  <a:pt x="56814" y="0"/>
                  <a:pt x="126898" y="0"/>
                </a:cubicBezTo>
                <a:close/>
              </a:path>
            </a:pathLst>
          </a:custGeom>
          <a:gradFill>
            <a:gsLst>
              <a:gs pos="0">
                <a:schemeClr val="accent1">
                  <a:lumMod val="75000"/>
                </a:schemeClr>
              </a:gs>
              <a:gs pos="78000">
                <a:schemeClr val="bg1">
                  <a:alpha val="0"/>
                </a:schemeClr>
              </a:gs>
            </a:gsLst>
            <a:lin ang="0" scaled="0"/>
          </a:gra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546189" y="0"/>
            <a:ext cx="484898" cy="296834"/>
          </a:xfrm>
          <a:custGeom>
            <a:avLst/>
            <a:gdLst>
              <a:gd name="connsiteX0" fmla="*/ 11065 w 484898"/>
              <a:gd name="connsiteY0" fmla="*/ 0 h 296834"/>
              <a:gd name="connsiteX1" fmla="*/ 102368 w 484898"/>
              <a:gd name="connsiteY1" fmla="*/ 0 h 296834"/>
              <a:gd name="connsiteX2" fmla="*/ 91293 w 484898"/>
              <a:gd name="connsiteY2" fmla="*/ 54729 h 296834"/>
              <a:gd name="connsiteX3" fmla="*/ 242449 w 484898"/>
              <a:gd name="connsiteY3" fmla="*/ 205541 h 296834"/>
              <a:gd name="connsiteX4" fmla="*/ 393605 w 484898"/>
              <a:gd name="connsiteY4" fmla="*/ 54729 h 296834"/>
              <a:gd name="connsiteX5" fmla="*/ 382531 w 484898"/>
              <a:gd name="connsiteY5" fmla="*/ 0 h 296834"/>
              <a:gd name="connsiteX6" fmla="*/ 473833 w 484898"/>
              <a:gd name="connsiteY6" fmla="*/ 0 h 296834"/>
              <a:gd name="connsiteX7" fmla="*/ 484898 w 484898"/>
              <a:gd name="connsiteY7" fmla="*/ 54729 h 296834"/>
              <a:gd name="connsiteX8" fmla="*/ 242449 w 484898"/>
              <a:gd name="connsiteY8" fmla="*/ 296834 h 296834"/>
              <a:gd name="connsiteX9" fmla="*/ 0 w 484898"/>
              <a:gd name="connsiteY9" fmla="*/ 54729 h 296834"/>
            </a:gdLst>
            <a:ahLst/>
            <a:cxnLst/>
            <a:rect l="l" t="t" r="r" b="b"/>
            <a:pathLst>
              <a:path w="484898" h="296834">
                <a:moveTo>
                  <a:pt x="11065" y="0"/>
                </a:moveTo>
                <a:lnTo>
                  <a:pt x="102368" y="0"/>
                </a:lnTo>
                <a:lnTo>
                  <a:pt x="91293" y="54729"/>
                </a:lnTo>
                <a:cubicBezTo>
                  <a:pt x="91293" y="138020"/>
                  <a:pt x="158968" y="205541"/>
                  <a:pt x="242449" y="205541"/>
                </a:cubicBezTo>
                <a:cubicBezTo>
                  <a:pt x="325930" y="205541"/>
                  <a:pt x="393605" y="138020"/>
                  <a:pt x="393605" y="54729"/>
                </a:cubicBezTo>
                <a:lnTo>
                  <a:pt x="382531" y="0"/>
                </a:lnTo>
                <a:lnTo>
                  <a:pt x="473833" y="0"/>
                </a:lnTo>
                <a:lnTo>
                  <a:pt x="484898" y="54729"/>
                </a:lnTo>
                <a:cubicBezTo>
                  <a:pt x="484898" y="188440"/>
                  <a:pt x="376350" y="296834"/>
                  <a:pt x="242449" y="296834"/>
                </a:cubicBezTo>
                <a:cubicBezTo>
                  <a:pt x="108548" y="296834"/>
                  <a:pt x="0" y="188440"/>
                  <a:pt x="0" y="54729"/>
                </a:cubicBezTo>
                <a:close/>
              </a:path>
            </a:pathLst>
          </a:custGeom>
          <a:solidFill>
            <a:schemeClr val="accent2"/>
          </a:solidFill>
          <a:ln w="50800" cap="sq">
            <a:noFill/>
            <a:miter/>
          </a:ln>
          <a:effectLst>
            <a:outerShdw blurRad="50800" dist="50800" dir="5400000" algn="ctr" rotWithShape="0">
              <a:schemeClr val="accent2">
                <a:alpha val="26000"/>
              </a:schemeClr>
            </a:outerShdw>
          </a:effectLst>
        </p:spPr>
        <p:txBody>
          <a:bodyPr vert="horz" wrap="square" lIns="68580" tIns="34290" rIns="68580" bIns="34290" rtlCol="0" anchor="ctr"/>
          <a:lstStyle/>
          <a:p>
            <a:pPr algn="ctr">
              <a:lnSpc>
                <a:spcPct val="110000"/>
              </a:lnSpc>
            </a:pPr>
            <a:endParaRPr kumimoji="1" lang="zh-CN" altLang="en-US"/>
          </a:p>
        </p:txBody>
      </p:sp>
      <p:sp>
        <p:nvSpPr>
          <p:cNvPr id="11" name="标题 1"/>
          <p:cNvSpPr txBox="1"/>
          <p:nvPr/>
        </p:nvSpPr>
        <p:spPr>
          <a:xfrm>
            <a:off x="746131" y="731570"/>
            <a:ext cx="906299" cy="550991"/>
          </a:xfrm>
          <a:prstGeom prst="rect">
            <a:avLst/>
          </a:prstGeom>
          <a:noFill/>
          <a:ln>
            <a:noFill/>
          </a:ln>
        </p:spPr>
        <p:txBody>
          <a:bodyPr vert="horz" wrap="square" lIns="0" tIns="0" rIns="0" bIns="0" rtlCol="0" anchor="ctr"/>
          <a:lstStyle/>
          <a:p>
            <a:pPr algn="l">
              <a:lnSpc>
                <a:spcPct val="110000"/>
              </a:lnSpc>
            </a:pPr>
            <a:r>
              <a:rPr kumimoji="1" lang="en-US" altLang="zh-CN" sz="3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12" name="标题 1"/>
          <p:cNvSpPr txBox="1"/>
          <p:nvPr/>
        </p:nvSpPr>
        <p:spPr>
          <a:xfrm>
            <a:off x="0" y="-4162"/>
            <a:ext cx="1199281" cy="907709"/>
          </a:xfrm>
          <a:custGeom>
            <a:avLst/>
            <a:gdLst>
              <a:gd name="connsiteX0" fmla="*/ 0 w 1496991"/>
              <a:gd name="connsiteY0" fmla="*/ 0 h 1133039"/>
              <a:gd name="connsiteX1" fmla="*/ 1495580 w 1496991"/>
              <a:gd name="connsiteY1" fmla="*/ 0 h 1133039"/>
              <a:gd name="connsiteX2" fmla="*/ 1496991 w 1496991"/>
              <a:gd name="connsiteY2" fmla="*/ 13997 h 1133039"/>
              <a:gd name="connsiteX3" fmla="*/ 377949 w 1496991"/>
              <a:gd name="connsiteY3" fmla="*/ 1133039 h 1133039"/>
              <a:gd name="connsiteX4" fmla="*/ 45180 w 1496991"/>
              <a:gd name="connsiteY4" fmla="*/ 1082729 h 1133039"/>
              <a:gd name="connsiteX5" fmla="*/ 0 w 1496991"/>
              <a:gd name="connsiteY5" fmla="*/ 1066193 h 1133039"/>
            </a:gdLst>
            <a:ahLst/>
            <a:cxnLst/>
            <a:rect l="l" t="t" r="r" b="b"/>
            <a:pathLst>
              <a:path w="1496991" h="1133039">
                <a:moveTo>
                  <a:pt x="0" y="0"/>
                </a:moveTo>
                <a:lnTo>
                  <a:pt x="1495580" y="0"/>
                </a:lnTo>
                <a:lnTo>
                  <a:pt x="1496991" y="13997"/>
                </a:lnTo>
                <a:cubicBezTo>
                  <a:pt x="1496991" y="632027"/>
                  <a:pt x="995979" y="1133039"/>
                  <a:pt x="377949" y="1133039"/>
                </a:cubicBezTo>
                <a:cubicBezTo>
                  <a:pt x="262068" y="1133039"/>
                  <a:pt x="150302" y="1115425"/>
                  <a:pt x="45180" y="1082729"/>
                </a:cubicBezTo>
                <a:lnTo>
                  <a:pt x="0" y="1066193"/>
                </a:lnTo>
                <a:close/>
              </a:path>
            </a:pathLst>
          </a:custGeom>
          <a:gradFill>
            <a:gsLst>
              <a:gs pos="0">
                <a:schemeClr val="bg1">
                  <a:alpha val="37000"/>
                </a:schemeClr>
              </a:gs>
              <a:gs pos="66000">
                <a:schemeClr val="bg1">
                  <a:alpha val="0"/>
                </a:schemeClr>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104112" y="6216545"/>
            <a:ext cx="749065" cy="498460"/>
          </a:xfrm>
          <a:custGeom>
            <a:avLst/>
            <a:gdLst>
              <a:gd name="connsiteX0" fmla="*/ 716064 w 749065"/>
              <a:gd name="connsiteY0" fmla="*/ 432458 h 498460"/>
              <a:gd name="connsiteX1" fmla="*/ 749065 w 749065"/>
              <a:gd name="connsiteY1" fmla="*/ 465459 h 498460"/>
              <a:gd name="connsiteX2" fmla="*/ 716064 w 749065"/>
              <a:gd name="connsiteY2" fmla="*/ 498460 h 498460"/>
              <a:gd name="connsiteX3" fmla="*/ 683063 w 749065"/>
              <a:gd name="connsiteY3" fmla="*/ 465459 h 498460"/>
              <a:gd name="connsiteX4" fmla="*/ 716064 w 749065"/>
              <a:gd name="connsiteY4" fmla="*/ 432458 h 498460"/>
              <a:gd name="connsiteX5" fmla="*/ 605548 w 749065"/>
              <a:gd name="connsiteY5" fmla="*/ 432458 h 498460"/>
              <a:gd name="connsiteX6" fmla="*/ 638549 w 749065"/>
              <a:gd name="connsiteY6" fmla="*/ 465459 h 498460"/>
              <a:gd name="connsiteX7" fmla="*/ 605548 w 749065"/>
              <a:gd name="connsiteY7" fmla="*/ 498460 h 498460"/>
              <a:gd name="connsiteX8" fmla="*/ 572547 w 749065"/>
              <a:gd name="connsiteY8" fmla="*/ 465459 h 498460"/>
              <a:gd name="connsiteX9" fmla="*/ 605548 w 749065"/>
              <a:gd name="connsiteY9" fmla="*/ 432458 h 498460"/>
              <a:gd name="connsiteX10" fmla="*/ 495733 w 749065"/>
              <a:gd name="connsiteY10" fmla="*/ 432458 h 498460"/>
              <a:gd name="connsiteX11" fmla="*/ 528734 w 749065"/>
              <a:gd name="connsiteY11" fmla="*/ 465459 h 498460"/>
              <a:gd name="connsiteX12" fmla="*/ 495733 w 749065"/>
              <a:gd name="connsiteY12" fmla="*/ 498460 h 498460"/>
              <a:gd name="connsiteX13" fmla="*/ 462732 w 749065"/>
              <a:gd name="connsiteY13" fmla="*/ 465459 h 498460"/>
              <a:gd name="connsiteX14" fmla="*/ 495733 w 749065"/>
              <a:gd name="connsiteY14" fmla="*/ 432458 h 498460"/>
              <a:gd name="connsiteX15" fmla="*/ 379527 w 749065"/>
              <a:gd name="connsiteY15" fmla="*/ 432458 h 498460"/>
              <a:gd name="connsiteX16" fmla="*/ 412528 w 749065"/>
              <a:gd name="connsiteY16" fmla="*/ 465459 h 498460"/>
              <a:gd name="connsiteX17" fmla="*/ 379527 w 749065"/>
              <a:gd name="connsiteY17" fmla="*/ 498460 h 498460"/>
              <a:gd name="connsiteX18" fmla="*/ 346526 w 749065"/>
              <a:gd name="connsiteY18" fmla="*/ 465459 h 498460"/>
              <a:gd name="connsiteX19" fmla="*/ 379527 w 749065"/>
              <a:gd name="connsiteY19" fmla="*/ 432458 h 498460"/>
              <a:gd name="connsiteX20" fmla="*/ 266428 w 749065"/>
              <a:gd name="connsiteY20" fmla="*/ 432458 h 498460"/>
              <a:gd name="connsiteX21" fmla="*/ 299429 w 749065"/>
              <a:gd name="connsiteY21" fmla="*/ 465459 h 498460"/>
              <a:gd name="connsiteX22" fmla="*/ 266428 w 749065"/>
              <a:gd name="connsiteY22" fmla="*/ 498460 h 498460"/>
              <a:gd name="connsiteX23" fmla="*/ 233427 w 749065"/>
              <a:gd name="connsiteY23" fmla="*/ 465459 h 498460"/>
              <a:gd name="connsiteX24" fmla="*/ 266428 w 749065"/>
              <a:gd name="connsiteY24" fmla="*/ 432458 h 498460"/>
              <a:gd name="connsiteX25" fmla="*/ 150781 w 749065"/>
              <a:gd name="connsiteY25" fmla="*/ 432458 h 498460"/>
              <a:gd name="connsiteX26" fmla="*/ 183782 w 749065"/>
              <a:gd name="connsiteY26" fmla="*/ 465459 h 498460"/>
              <a:gd name="connsiteX27" fmla="*/ 150781 w 749065"/>
              <a:gd name="connsiteY27" fmla="*/ 498460 h 498460"/>
              <a:gd name="connsiteX28" fmla="*/ 117780 w 749065"/>
              <a:gd name="connsiteY28" fmla="*/ 465459 h 498460"/>
              <a:gd name="connsiteX29" fmla="*/ 150781 w 749065"/>
              <a:gd name="connsiteY29" fmla="*/ 432458 h 498460"/>
              <a:gd name="connsiteX30" fmla="*/ 33001 w 749065"/>
              <a:gd name="connsiteY30" fmla="*/ 432458 h 498460"/>
              <a:gd name="connsiteX31" fmla="*/ 66002 w 749065"/>
              <a:gd name="connsiteY31" fmla="*/ 465459 h 498460"/>
              <a:gd name="connsiteX32" fmla="*/ 33001 w 749065"/>
              <a:gd name="connsiteY32" fmla="*/ 498460 h 498460"/>
              <a:gd name="connsiteX33" fmla="*/ 0 w 749065"/>
              <a:gd name="connsiteY33" fmla="*/ 465459 h 498460"/>
              <a:gd name="connsiteX34" fmla="*/ 33001 w 749065"/>
              <a:gd name="connsiteY34" fmla="*/ 432458 h 498460"/>
              <a:gd name="connsiteX35" fmla="*/ 716064 w 749065"/>
              <a:gd name="connsiteY35" fmla="*/ 324343 h 498460"/>
              <a:gd name="connsiteX36" fmla="*/ 749065 w 749065"/>
              <a:gd name="connsiteY36" fmla="*/ 357344 h 498460"/>
              <a:gd name="connsiteX37" fmla="*/ 716064 w 749065"/>
              <a:gd name="connsiteY37" fmla="*/ 390345 h 498460"/>
              <a:gd name="connsiteX38" fmla="*/ 683063 w 749065"/>
              <a:gd name="connsiteY38" fmla="*/ 357344 h 498460"/>
              <a:gd name="connsiteX39" fmla="*/ 716064 w 749065"/>
              <a:gd name="connsiteY39" fmla="*/ 324343 h 498460"/>
              <a:gd name="connsiteX40" fmla="*/ 605548 w 749065"/>
              <a:gd name="connsiteY40" fmla="*/ 324343 h 498460"/>
              <a:gd name="connsiteX41" fmla="*/ 638549 w 749065"/>
              <a:gd name="connsiteY41" fmla="*/ 357344 h 498460"/>
              <a:gd name="connsiteX42" fmla="*/ 605548 w 749065"/>
              <a:gd name="connsiteY42" fmla="*/ 390345 h 498460"/>
              <a:gd name="connsiteX43" fmla="*/ 572547 w 749065"/>
              <a:gd name="connsiteY43" fmla="*/ 357344 h 498460"/>
              <a:gd name="connsiteX44" fmla="*/ 605548 w 749065"/>
              <a:gd name="connsiteY44" fmla="*/ 324343 h 498460"/>
              <a:gd name="connsiteX45" fmla="*/ 495733 w 749065"/>
              <a:gd name="connsiteY45" fmla="*/ 324343 h 498460"/>
              <a:gd name="connsiteX46" fmla="*/ 528734 w 749065"/>
              <a:gd name="connsiteY46" fmla="*/ 357344 h 498460"/>
              <a:gd name="connsiteX47" fmla="*/ 495733 w 749065"/>
              <a:gd name="connsiteY47" fmla="*/ 390345 h 498460"/>
              <a:gd name="connsiteX48" fmla="*/ 462732 w 749065"/>
              <a:gd name="connsiteY48" fmla="*/ 357344 h 498460"/>
              <a:gd name="connsiteX49" fmla="*/ 495733 w 749065"/>
              <a:gd name="connsiteY49" fmla="*/ 324343 h 498460"/>
              <a:gd name="connsiteX50" fmla="*/ 379527 w 749065"/>
              <a:gd name="connsiteY50" fmla="*/ 324343 h 498460"/>
              <a:gd name="connsiteX51" fmla="*/ 412528 w 749065"/>
              <a:gd name="connsiteY51" fmla="*/ 357344 h 498460"/>
              <a:gd name="connsiteX52" fmla="*/ 379527 w 749065"/>
              <a:gd name="connsiteY52" fmla="*/ 390345 h 498460"/>
              <a:gd name="connsiteX53" fmla="*/ 346526 w 749065"/>
              <a:gd name="connsiteY53" fmla="*/ 357344 h 498460"/>
              <a:gd name="connsiteX54" fmla="*/ 379527 w 749065"/>
              <a:gd name="connsiteY54" fmla="*/ 324343 h 498460"/>
              <a:gd name="connsiteX55" fmla="*/ 266428 w 749065"/>
              <a:gd name="connsiteY55" fmla="*/ 324343 h 498460"/>
              <a:gd name="connsiteX56" fmla="*/ 299429 w 749065"/>
              <a:gd name="connsiteY56" fmla="*/ 357344 h 498460"/>
              <a:gd name="connsiteX57" fmla="*/ 266428 w 749065"/>
              <a:gd name="connsiteY57" fmla="*/ 390345 h 498460"/>
              <a:gd name="connsiteX58" fmla="*/ 233427 w 749065"/>
              <a:gd name="connsiteY58" fmla="*/ 357344 h 498460"/>
              <a:gd name="connsiteX59" fmla="*/ 266428 w 749065"/>
              <a:gd name="connsiteY59" fmla="*/ 324343 h 498460"/>
              <a:gd name="connsiteX60" fmla="*/ 150781 w 749065"/>
              <a:gd name="connsiteY60" fmla="*/ 324343 h 498460"/>
              <a:gd name="connsiteX61" fmla="*/ 183782 w 749065"/>
              <a:gd name="connsiteY61" fmla="*/ 357344 h 498460"/>
              <a:gd name="connsiteX62" fmla="*/ 150781 w 749065"/>
              <a:gd name="connsiteY62" fmla="*/ 390345 h 498460"/>
              <a:gd name="connsiteX63" fmla="*/ 117780 w 749065"/>
              <a:gd name="connsiteY63" fmla="*/ 357344 h 498460"/>
              <a:gd name="connsiteX64" fmla="*/ 150781 w 749065"/>
              <a:gd name="connsiteY64" fmla="*/ 324343 h 498460"/>
              <a:gd name="connsiteX65" fmla="*/ 33001 w 749065"/>
              <a:gd name="connsiteY65" fmla="*/ 324343 h 498460"/>
              <a:gd name="connsiteX66" fmla="*/ 66002 w 749065"/>
              <a:gd name="connsiteY66" fmla="*/ 357344 h 498460"/>
              <a:gd name="connsiteX67" fmla="*/ 33001 w 749065"/>
              <a:gd name="connsiteY67" fmla="*/ 390345 h 498460"/>
              <a:gd name="connsiteX68" fmla="*/ 0 w 749065"/>
              <a:gd name="connsiteY68" fmla="*/ 357344 h 498460"/>
              <a:gd name="connsiteX69" fmla="*/ 33001 w 749065"/>
              <a:gd name="connsiteY69" fmla="*/ 324343 h 498460"/>
              <a:gd name="connsiteX70" fmla="*/ 716064 w 749065"/>
              <a:gd name="connsiteY70" fmla="*/ 216228 h 498460"/>
              <a:gd name="connsiteX71" fmla="*/ 749065 w 749065"/>
              <a:gd name="connsiteY71" fmla="*/ 249229 h 498460"/>
              <a:gd name="connsiteX72" fmla="*/ 716064 w 749065"/>
              <a:gd name="connsiteY72" fmla="*/ 282230 h 498460"/>
              <a:gd name="connsiteX73" fmla="*/ 683063 w 749065"/>
              <a:gd name="connsiteY73" fmla="*/ 249229 h 498460"/>
              <a:gd name="connsiteX74" fmla="*/ 716064 w 749065"/>
              <a:gd name="connsiteY74" fmla="*/ 216228 h 498460"/>
              <a:gd name="connsiteX75" fmla="*/ 605548 w 749065"/>
              <a:gd name="connsiteY75" fmla="*/ 216228 h 498460"/>
              <a:gd name="connsiteX76" fmla="*/ 638549 w 749065"/>
              <a:gd name="connsiteY76" fmla="*/ 249229 h 498460"/>
              <a:gd name="connsiteX77" fmla="*/ 605548 w 749065"/>
              <a:gd name="connsiteY77" fmla="*/ 282230 h 498460"/>
              <a:gd name="connsiteX78" fmla="*/ 572547 w 749065"/>
              <a:gd name="connsiteY78" fmla="*/ 249229 h 498460"/>
              <a:gd name="connsiteX79" fmla="*/ 605548 w 749065"/>
              <a:gd name="connsiteY79" fmla="*/ 216228 h 498460"/>
              <a:gd name="connsiteX80" fmla="*/ 495733 w 749065"/>
              <a:gd name="connsiteY80" fmla="*/ 216228 h 498460"/>
              <a:gd name="connsiteX81" fmla="*/ 528734 w 749065"/>
              <a:gd name="connsiteY81" fmla="*/ 249229 h 498460"/>
              <a:gd name="connsiteX82" fmla="*/ 495733 w 749065"/>
              <a:gd name="connsiteY82" fmla="*/ 282230 h 498460"/>
              <a:gd name="connsiteX83" fmla="*/ 462732 w 749065"/>
              <a:gd name="connsiteY83" fmla="*/ 249229 h 498460"/>
              <a:gd name="connsiteX84" fmla="*/ 495733 w 749065"/>
              <a:gd name="connsiteY84" fmla="*/ 216228 h 498460"/>
              <a:gd name="connsiteX85" fmla="*/ 379527 w 749065"/>
              <a:gd name="connsiteY85" fmla="*/ 216228 h 498460"/>
              <a:gd name="connsiteX86" fmla="*/ 412528 w 749065"/>
              <a:gd name="connsiteY86" fmla="*/ 249229 h 498460"/>
              <a:gd name="connsiteX87" fmla="*/ 379527 w 749065"/>
              <a:gd name="connsiteY87" fmla="*/ 282230 h 498460"/>
              <a:gd name="connsiteX88" fmla="*/ 346526 w 749065"/>
              <a:gd name="connsiteY88" fmla="*/ 249229 h 498460"/>
              <a:gd name="connsiteX89" fmla="*/ 379527 w 749065"/>
              <a:gd name="connsiteY89" fmla="*/ 216228 h 498460"/>
              <a:gd name="connsiteX90" fmla="*/ 266428 w 749065"/>
              <a:gd name="connsiteY90" fmla="*/ 216228 h 498460"/>
              <a:gd name="connsiteX91" fmla="*/ 299429 w 749065"/>
              <a:gd name="connsiteY91" fmla="*/ 249229 h 498460"/>
              <a:gd name="connsiteX92" fmla="*/ 266428 w 749065"/>
              <a:gd name="connsiteY92" fmla="*/ 282230 h 498460"/>
              <a:gd name="connsiteX93" fmla="*/ 233427 w 749065"/>
              <a:gd name="connsiteY93" fmla="*/ 249229 h 498460"/>
              <a:gd name="connsiteX94" fmla="*/ 266428 w 749065"/>
              <a:gd name="connsiteY94" fmla="*/ 216228 h 498460"/>
              <a:gd name="connsiteX95" fmla="*/ 150781 w 749065"/>
              <a:gd name="connsiteY95" fmla="*/ 216228 h 498460"/>
              <a:gd name="connsiteX96" fmla="*/ 183782 w 749065"/>
              <a:gd name="connsiteY96" fmla="*/ 249229 h 498460"/>
              <a:gd name="connsiteX97" fmla="*/ 150781 w 749065"/>
              <a:gd name="connsiteY97" fmla="*/ 282230 h 498460"/>
              <a:gd name="connsiteX98" fmla="*/ 117780 w 749065"/>
              <a:gd name="connsiteY98" fmla="*/ 249229 h 498460"/>
              <a:gd name="connsiteX99" fmla="*/ 150781 w 749065"/>
              <a:gd name="connsiteY99" fmla="*/ 216228 h 498460"/>
              <a:gd name="connsiteX100" fmla="*/ 33001 w 749065"/>
              <a:gd name="connsiteY100" fmla="*/ 216228 h 498460"/>
              <a:gd name="connsiteX101" fmla="*/ 66002 w 749065"/>
              <a:gd name="connsiteY101" fmla="*/ 249229 h 498460"/>
              <a:gd name="connsiteX102" fmla="*/ 33001 w 749065"/>
              <a:gd name="connsiteY102" fmla="*/ 282230 h 498460"/>
              <a:gd name="connsiteX103" fmla="*/ 0 w 749065"/>
              <a:gd name="connsiteY103" fmla="*/ 249229 h 498460"/>
              <a:gd name="connsiteX104" fmla="*/ 33001 w 749065"/>
              <a:gd name="connsiteY104" fmla="*/ 216228 h 498460"/>
              <a:gd name="connsiteX105" fmla="*/ 716064 w 749065"/>
              <a:gd name="connsiteY105" fmla="*/ 108114 h 498460"/>
              <a:gd name="connsiteX106" fmla="*/ 749065 w 749065"/>
              <a:gd name="connsiteY106" fmla="*/ 141115 h 498460"/>
              <a:gd name="connsiteX107" fmla="*/ 716064 w 749065"/>
              <a:gd name="connsiteY107" fmla="*/ 174116 h 498460"/>
              <a:gd name="connsiteX108" fmla="*/ 683063 w 749065"/>
              <a:gd name="connsiteY108" fmla="*/ 141115 h 498460"/>
              <a:gd name="connsiteX109" fmla="*/ 716064 w 749065"/>
              <a:gd name="connsiteY109" fmla="*/ 108114 h 498460"/>
              <a:gd name="connsiteX110" fmla="*/ 605548 w 749065"/>
              <a:gd name="connsiteY110" fmla="*/ 108114 h 498460"/>
              <a:gd name="connsiteX111" fmla="*/ 638549 w 749065"/>
              <a:gd name="connsiteY111" fmla="*/ 141115 h 498460"/>
              <a:gd name="connsiteX112" fmla="*/ 605548 w 749065"/>
              <a:gd name="connsiteY112" fmla="*/ 174116 h 498460"/>
              <a:gd name="connsiteX113" fmla="*/ 572547 w 749065"/>
              <a:gd name="connsiteY113" fmla="*/ 141115 h 498460"/>
              <a:gd name="connsiteX114" fmla="*/ 605548 w 749065"/>
              <a:gd name="connsiteY114" fmla="*/ 108114 h 498460"/>
              <a:gd name="connsiteX115" fmla="*/ 495733 w 749065"/>
              <a:gd name="connsiteY115" fmla="*/ 108114 h 498460"/>
              <a:gd name="connsiteX116" fmla="*/ 528734 w 749065"/>
              <a:gd name="connsiteY116" fmla="*/ 141115 h 498460"/>
              <a:gd name="connsiteX117" fmla="*/ 495733 w 749065"/>
              <a:gd name="connsiteY117" fmla="*/ 174116 h 498460"/>
              <a:gd name="connsiteX118" fmla="*/ 462732 w 749065"/>
              <a:gd name="connsiteY118" fmla="*/ 141115 h 498460"/>
              <a:gd name="connsiteX119" fmla="*/ 495733 w 749065"/>
              <a:gd name="connsiteY119" fmla="*/ 108114 h 498460"/>
              <a:gd name="connsiteX120" fmla="*/ 379527 w 749065"/>
              <a:gd name="connsiteY120" fmla="*/ 108114 h 498460"/>
              <a:gd name="connsiteX121" fmla="*/ 412528 w 749065"/>
              <a:gd name="connsiteY121" fmla="*/ 141115 h 498460"/>
              <a:gd name="connsiteX122" fmla="*/ 379527 w 749065"/>
              <a:gd name="connsiteY122" fmla="*/ 174116 h 498460"/>
              <a:gd name="connsiteX123" fmla="*/ 346526 w 749065"/>
              <a:gd name="connsiteY123" fmla="*/ 141115 h 498460"/>
              <a:gd name="connsiteX124" fmla="*/ 379527 w 749065"/>
              <a:gd name="connsiteY124" fmla="*/ 108114 h 498460"/>
              <a:gd name="connsiteX125" fmla="*/ 266428 w 749065"/>
              <a:gd name="connsiteY125" fmla="*/ 108114 h 498460"/>
              <a:gd name="connsiteX126" fmla="*/ 299429 w 749065"/>
              <a:gd name="connsiteY126" fmla="*/ 141115 h 498460"/>
              <a:gd name="connsiteX127" fmla="*/ 266428 w 749065"/>
              <a:gd name="connsiteY127" fmla="*/ 174116 h 498460"/>
              <a:gd name="connsiteX128" fmla="*/ 233427 w 749065"/>
              <a:gd name="connsiteY128" fmla="*/ 141115 h 498460"/>
              <a:gd name="connsiteX129" fmla="*/ 266428 w 749065"/>
              <a:gd name="connsiteY129" fmla="*/ 108114 h 498460"/>
              <a:gd name="connsiteX130" fmla="*/ 150781 w 749065"/>
              <a:gd name="connsiteY130" fmla="*/ 108114 h 498460"/>
              <a:gd name="connsiteX131" fmla="*/ 183782 w 749065"/>
              <a:gd name="connsiteY131" fmla="*/ 141115 h 498460"/>
              <a:gd name="connsiteX132" fmla="*/ 150781 w 749065"/>
              <a:gd name="connsiteY132" fmla="*/ 174116 h 498460"/>
              <a:gd name="connsiteX133" fmla="*/ 117780 w 749065"/>
              <a:gd name="connsiteY133" fmla="*/ 141115 h 498460"/>
              <a:gd name="connsiteX134" fmla="*/ 150781 w 749065"/>
              <a:gd name="connsiteY134" fmla="*/ 108114 h 498460"/>
              <a:gd name="connsiteX135" fmla="*/ 33001 w 749065"/>
              <a:gd name="connsiteY135" fmla="*/ 108114 h 498460"/>
              <a:gd name="connsiteX136" fmla="*/ 66002 w 749065"/>
              <a:gd name="connsiteY136" fmla="*/ 141115 h 498460"/>
              <a:gd name="connsiteX137" fmla="*/ 33001 w 749065"/>
              <a:gd name="connsiteY137" fmla="*/ 174116 h 498460"/>
              <a:gd name="connsiteX138" fmla="*/ 0 w 749065"/>
              <a:gd name="connsiteY138" fmla="*/ 141115 h 498460"/>
              <a:gd name="connsiteX139" fmla="*/ 33001 w 749065"/>
              <a:gd name="connsiteY139" fmla="*/ 108114 h 498460"/>
              <a:gd name="connsiteX140" fmla="*/ 716064 w 749065"/>
              <a:gd name="connsiteY140" fmla="*/ 0 h 498460"/>
              <a:gd name="connsiteX141" fmla="*/ 749065 w 749065"/>
              <a:gd name="connsiteY141" fmla="*/ 33001 h 498460"/>
              <a:gd name="connsiteX142" fmla="*/ 716064 w 749065"/>
              <a:gd name="connsiteY142" fmla="*/ 66002 h 498460"/>
              <a:gd name="connsiteX143" fmla="*/ 683063 w 749065"/>
              <a:gd name="connsiteY143" fmla="*/ 33001 h 498460"/>
              <a:gd name="connsiteX144" fmla="*/ 716064 w 749065"/>
              <a:gd name="connsiteY144" fmla="*/ 0 h 498460"/>
              <a:gd name="connsiteX145" fmla="*/ 605548 w 749065"/>
              <a:gd name="connsiteY145" fmla="*/ 0 h 498460"/>
              <a:gd name="connsiteX146" fmla="*/ 638549 w 749065"/>
              <a:gd name="connsiteY146" fmla="*/ 33001 h 498460"/>
              <a:gd name="connsiteX147" fmla="*/ 605548 w 749065"/>
              <a:gd name="connsiteY147" fmla="*/ 66002 h 498460"/>
              <a:gd name="connsiteX148" fmla="*/ 572547 w 749065"/>
              <a:gd name="connsiteY148" fmla="*/ 33001 h 498460"/>
              <a:gd name="connsiteX149" fmla="*/ 605548 w 749065"/>
              <a:gd name="connsiteY149" fmla="*/ 0 h 498460"/>
              <a:gd name="connsiteX150" fmla="*/ 495733 w 749065"/>
              <a:gd name="connsiteY150" fmla="*/ 0 h 498460"/>
              <a:gd name="connsiteX151" fmla="*/ 528734 w 749065"/>
              <a:gd name="connsiteY151" fmla="*/ 33001 h 498460"/>
              <a:gd name="connsiteX152" fmla="*/ 495733 w 749065"/>
              <a:gd name="connsiteY152" fmla="*/ 66002 h 498460"/>
              <a:gd name="connsiteX153" fmla="*/ 462732 w 749065"/>
              <a:gd name="connsiteY153" fmla="*/ 33001 h 498460"/>
              <a:gd name="connsiteX154" fmla="*/ 495733 w 749065"/>
              <a:gd name="connsiteY154" fmla="*/ 0 h 498460"/>
              <a:gd name="connsiteX155" fmla="*/ 379527 w 749065"/>
              <a:gd name="connsiteY155" fmla="*/ 0 h 498460"/>
              <a:gd name="connsiteX156" fmla="*/ 412528 w 749065"/>
              <a:gd name="connsiteY156" fmla="*/ 33001 h 498460"/>
              <a:gd name="connsiteX157" fmla="*/ 379527 w 749065"/>
              <a:gd name="connsiteY157" fmla="*/ 66002 h 498460"/>
              <a:gd name="connsiteX158" fmla="*/ 346526 w 749065"/>
              <a:gd name="connsiteY158" fmla="*/ 33001 h 498460"/>
              <a:gd name="connsiteX159" fmla="*/ 379527 w 749065"/>
              <a:gd name="connsiteY159" fmla="*/ 0 h 498460"/>
              <a:gd name="connsiteX160" fmla="*/ 266428 w 749065"/>
              <a:gd name="connsiteY160" fmla="*/ 0 h 498460"/>
              <a:gd name="connsiteX161" fmla="*/ 299429 w 749065"/>
              <a:gd name="connsiteY161" fmla="*/ 33001 h 498460"/>
              <a:gd name="connsiteX162" fmla="*/ 266428 w 749065"/>
              <a:gd name="connsiteY162" fmla="*/ 66002 h 498460"/>
              <a:gd name="connsiteX163" fmla="*/ 233427 w 749065"/>
              <a:gd name="connsiteY163" fmla="*/ 33001 h 498460"/>
              <a:gd name="connsiteX164" fmla="*/ 266428 w 749065"/>
              <a:gd name="connsiteY164" fmla="*/ 0 h 498460"/>
              <a:gd name="connsiteX165" fmla="*/ 150781 w 749065"/>
              <a:gd name="connsiteY165" fmla="*/ 0 h 498460"/>
              <a:gd name="connsiteX166" fmla="*/ 183782 w 749065"/>
              <a:gd name="connsiteY166" fmla="*/ 33001 h 498460"/>
              <a:gd name="connsiteX167" fmla="*/ 150781 w 749065"/>
              <a:gd name="connsiteY167" fmla="*/ 66002 h 498460"/>
              <a:gd name="connsiteX168" fmla="*/ 117780 w 749065"/>
              <a:gd name="connsiteY168" fmla="*/ 33001 h 498460"/>
              <a:gd name="connsiteX169" fmla="*/ 150781 w 749065"/>
              <a:gd name="connsiteY169" fmla="*/ 0 h 498460"/>
              <a:gd name="connsiteX170" fmla="*/ 33001 w 749065"/>
              <a:gd name="connsiteY170" fmla="*/ 0 h 498460"/>
              <a:gd name="connsiteX171" fmla="*/ 66002 w 749065"/>
              <a:gd name="connsiteY171" fmla="*/ 33001 h 498460"/>
              <a:gd name="connsiteX172" fmla="*/ 33001 w 749065"/>
              <a:gd name="connsiteY172" fmla="*/ 66002 h 498460"/>
              <a:gd name="connsiteX173" fmla="*/ 0 w 749065"/>
              <a:gd name="connsiteY173" fmla="*/ 33001 h 498460"/>
              <a:gd name="connsiteX174" fmla="*/ 33001 w 749065"/>
              <a:gd name="connsiteY174" fmla="*/ 0 h 498460"/>
            </a:gdLst>
            <a:ahLst/>
            <a:cxnLst/>
            <a:rect l="l" t="t" r="r" b="b"/>
            <a:pathLst>
              <a:path w="749065" h="498460">
                <a:moveTo>
                  <a:pt x="716064" y="432458"/>
                </a:moveTo>
                <a:cubicBezTo>
                  <a:pt x="734290" y="432458"/>
                  <a:pt x="749065" y="447233"/>
                  <a:pt x="749065" y="465459"/>
                </a:cubicBezTo>
                <a:cubicBezTo>
                  <a:pt x="749065" y="483685"/>
                  <a:pt x="734290" y="498460"/>
                  <a:pt x="716064" y="498460"/>
                </a:cubicBezTo>
                <a:cubicBezTo>
                  <a:pt x="697838" y="498460"/>
                  <a:pt x="683063" y="483685"/>
                  <a:pt x="683063" y="465459"/>
                </a:cubicBezTo>
                <a:cubicBezTo>
                  <a:pt x="683063" y="447233"/>
                  <a:pt x="697838" y="432458"/>
                  <a:pt x="716064" y="432458"/>
                </a:cubicBezTo>
                <a:close/>
                <a:moveTo>
                  <a:pt x="605548" y="432458"/>
                </a:moveTo>
                <a:cubicBezTo>
                  <a:pt x="623774" y="432458"/>
                  <a:pt x="638549" y="447233"/>
                  <a:pt x="638549" y="465459"/>
                </a:cubicBezTo>
                <a:cubicBezTo>
                  <a:pt x="638549" y="483685"/>
                  <a:pt x="623774" y="498460"/>
                  <a:pt x="605548" y="498460"/>
                </a:cubicBezTo>
                <a:cubicBezTo>
                  <a:pt x="587322" y="498460"/>
                  <a:pt x="572547" y="483685"/>
                  <a:pt x="572547" y="465459"/>
                </a:cubicBezTo>
                <a:cubicBezTo>
                  <a:pt x="572547" y="447233"/>
                  <a:pt x="587322" y="432458"/>
                  <a:pt x="605548" y="432458"/>
                </a:cubicBezTo>
                <a:close/>
                <a:moveTo>
                  <a:pt x="495733" y="432458"/>
                </a:moveTo>
                <a:cubicBezTo>
                  <a:pt x="513959" y="432458"/>
                  <a:pt x="528734" y="447233"/>
                  <a:pt x="528734" y="465459"/>
                </a:cubicBezTo>
                <a:cubicBezTo>
                  <a:pt x="528734" y="483685"/>
                  <a:pt x="513959" y="498460"/>
                  <a:pt x="495733" y="498460"/>
                </a:cubicBezTo>
                <a:cubicBezTo>
                  <a:pt x="477507" y="498460"/>
                  <a:pt x="462732" y="483685"/>
                  <a:pt x="462732" y="465459"/>
                </a:cubicBezTo>
                <a:cubicBezTo>
                  <a:pt x="462732" y="447233"/>
                  <a:pt x="477507" y="432458"/>
                  <a:pt x="495733" y="432458"/>
                </a:cubicBezTo>
                <a:close/>
                <a:moveTo>
                  <a:pt x="379527" y="432458"/>
                </a:moveTo>
                <a:cubicBezTo>
                  <a:pt x="397753" y="432458"/>
                  <a:pt x="412528" y="447233"/>
                  <a:pt x="412528" y="465459"/>
                </a:cubicBezTo>
                <a:cubicBezTo>
                  <a:pt x="412528" y="483685"/>
                  <a:pt x="397753" y="498460"/>
                  <a:pt x="379527" y="498460"/>
                </a:cubicBezTo>
                <a:cubicBezTo>
                  <a:pt x="361301" y="498460"/>
                  <a:pt x="346526" y="483685"/>
                  <a:pt x="346526" y="465459"/>
                </a:cubicBezTo>
                <a:cubicBezTo>
                  <a:pt x="346526" y="447233"/>
                  <a:pt x="361301" y="432458"/>
                  <a:pt x="379527" y="432458"/>
                </a:cubicBezTo>
                <a:close/>
                <a:moveTo>
                  <a:pt x="266428" y="432458"/>
                </a:moveTo>
                <a:cubicBezTo>
                  <a:pt x="284654" y="432458"/>
                  <a:pt x="299429" y="447233"/>
                  <a:pt x="299429" y="465459"/>
                </a:cubicBezTo>
                <a:cubicBezTo>
                  <a:pt x="299429" y="483685"/>
                  <a:pt x="284654" y="498460"/>
                  <a:pt x="266428" y="498460"/>
                </a:cubicBezTo>
                <a:cubicBezTo>
                  <a:pt x="248202" y="498460"/>
                  <a:pt x="233427" y="483685"/>
                  <a:pt x="233427" y="465459"/>
                </a:cubicBezTo>
                <a:cubicBezTo>
                  <a:pt x="233427" y="447233"/>
                  <a:pt x="248202" y="432458"/>
                  <a:pt x="266428" y="432458"/>
                </a:cubicBezTo>
                <a:close/>
                <a:moveTo>
                  <a:pt x="150781" y="432458"/>
                </a:moveTo>
                <a:cubicBezTo>
                  <a:pt x="169007" y="432458"/>
                  <a:pt x="183782" y="447233"/>
                  <a:pt x="183782" y="465459"/>
                </a:cubicBezTo>
                <a:cubicBezTo>
                  <a:pt x="183782" y="483685"/>
                  <a:pt x="169007" y="498460"/>
                  <a:pt x="150781" y="498460"/>
                </a:cubicBezTo>
                <a:cubicBezTo>
                  <a:pt x="132555" y="498460"/>
                  <a:pt x="117780" y="483685"/>
                  <a:pt x="117780" y="465459"/>
                </a:cubicBezTo>
                <a:cubicBezTo>
                  <a:pt x="117780" y="447233"/>
                  <a:pt x="132555" y="432458"/>
                  <a:pt x="150781" y="432458"/>
                </a:cubicBezTo>
                <a:close/>
                <a:moveTo>
                  <a:pt x="33001" y="432458"/>
                </a:moveTo>
                <a:cubicBezTo>
                  <a:pt x="51227" y="432458"/>
                  <a:pt x="66002" y="447233"/>
                  <a:pt x="66002" y="465459"/>
                </a:cubicBezTo>
                <a:cubicBezTo>
                  <a:pt x="66002" y="483685"/>
                  <a:pt x="51227" y="498460"/>
                  <a:pt x="33001" y="498460"/>
                </a:cubicBezTo>
                <a:cubicBezTo>
                  <a:pt x="14775" y="498460"/>
                  <a:pt x="0" y="483685"/>
                  <a:pt x="0" y="465459"/>
                </a:cubicBezTo>
                <a:cubicBezTo>
                  <a:pt x="0" y="447233"/>
                  <a:pt x="14775" y="432458"/>
                  <a:pt x="33001" y="432458"/>
                </a:cubicBezTo>
                <a:close/>
                <a:moveTo>
                  <a:pt x="716064" y="324343"/>
                </a:moveTo>
                <a:cubicBezTo>
                  <a:pt x="734290" y="324343"/>
                  <a:pt x="749065" y="339118"/>
                  <a:pt x="749065" y="357344"/>
                </a:cubicBezTo>
                <a:cubicBezTo>
                  <a:pt x="749065" y="375570"/>
                  <a:pt x="734290" y="390345"/>
                  <a:pt x="716064" y="390345"/>
                </a:cubicBezTo>
                <a:cubicBezTo>
                  <a:pt x="697838" y="390345"/>
                  <a:pt x="683063" y="375570"/>
                  <a:pt x="683063" y="357344"/>
                </a:cubicBezTo>
                <a:cubicBezTo>
                  <a:pt x="683063" y="339118"/>
                  <a:pt x="697838" y="324343"/>
                  <a:pt x="716064" y="324343"/>
                </a:cubicBezTo>
                <a:close/>
                <a:moveTo>
                  <a:pt x="605548" y="324343"/>
                </a:moveTo>
                <a:cubicBezTo>
                  <a:pt x="623774" y="324343"/>
                  <a:pt x="638549" y="339118"/>
                  <a:pt x="638549" y="357344"/>
                </a:cubicBezTo>
                <a:cubicBezTo>
                  <a:pt x="638549" y="375570"/>
                  <a:pt x="623774" y="390345"/>
                  <a:pt x="605548" y="390345"/>
                </a:cubicBezTo>
                <a:cubicBezTo>
                  <a:pt x="587322" y="390345"/>
                  <a:pt x="572547" y="375570"/>
                  <a:pt x="572547" y="357344"/>
                </a:cubicBezTo>
                <a:cubicBezTo>
                  <a:pt x="572547" y="339118"/>
                  <a:pt x="587322" y="324343"/>
                  <a:pt x="605548" y="324343"/>
                </a:cubicBezTo>
                <a:close/>
                <a:moveTo>
                  <a:pt x="495733" y="324343"/>
                </a:moveTo>
                <a:cubicBezTo>
                  <a:pt x="513959" y="324343"/>
                  <a:pt x="528734" y="339118"/>
                  <a:pt x="528734" y="357344"/>
                </a:cubicBezTo>
                <a:cubicBezTo>
                  <a:pt x="528734" y="375570"/>
                  <a:pt x="513959" y="390345"/>
                  <a:pt x="495733" y="390345"/>
                </a:cubicBezTo>
                <a:cubicBezTo>
                  <a:pt x="477507" y="390345"/>
                  <a:pt x="462732" y="375570"/>
                  <a:pt x="462732" y="357344"/>
                </a:cubicBezTo>
                <a:cubicBezTo>
                  <a:pt x="462732" y="339118"/>
                  <a:pt x="477507" y="324343"/>
                  <a:pt x="495733" y="324343"/>
                </a:cubicBezTo>
                <a:close/>
                <a:moveTo>
                  <a:pt x="379527" y="324343"/>
                </a:moveTo>
                <a:cubicBezTo>
                  <a:pt x="397753" y="324343"/>
                  <a:pt x="412528" y="339118"/>
                  <a:pt x="412528" y="357344"/>
                </a:cubicBezTo>
                <a:cubicBezTo>
                  <a:pt x="412528" y="375570"/>
                  <a:pt x="397753" y="390345"/>
                  <a:pt x="379527" y="390345"/>
                </a:cubicBezTo>
                <a:cubicBezTo>
                  <a:pt x="361301" y="390345"/>
                  <a:pt x="346526" y="375570"/>
                  <a:pt x="346526" y="357344"/>
                </a:cubicBezTo>
                <a:cubicBezTo>
                  <a:pt x="346526" y="339118"/>
                  <a:pt x="361301" y="324343"/>
                  <a:pt x="379527" y="324343"/>
                </a:cubicBezTo>
                <a:close/>
                <a:moveTo>
                  <a:pt x="266428" y="324343"/>
                </a:moveTo>
                <a:cubicBezTo>
                  <a:pt x="284654" y="324343"/>
                  <a:pt x="299429" y="339118"/>
                  <a:pt x="299429" y="357344"/>
                </a:cubicBezTo>
                <a:cubicBezTo>
                  <a:pt x="299429" y="375570"/>
                  <a:pt x="284654" y="390345"/>
                  <a:pt x="266428" y="390345"/>
                </a:cubicBezTo>
                <a:cubicBezTo>
                  <a:pt x="248202" y="390345"/>
                  <a:pt x="233427" y="375570"/>
                  <a:pt x="233427" y="357344"/>
                </a:cubicBezTo>
                <a:cubicBezTo>
                  <a:pt x="233427" y="339118"/>
                  <a:pt x="248202" y="324343"/>
                  <a:pt x="266428" y="324343"/>
                </a:cubicBezTo>
                <a:close/>
                <a:moveTo>
                  <a:pt x="150781" y="324343"/>
                </a:moveTo>
                <a:cubicBezTo>
                  <a:pt x="169007" y="324343"/>
                  <a:pt x="183782" y="339118"/>
                  <a:pt x="183782" y="357344"/>
                </a:cubicBezTo>
                <a:cubicBezTo>
                  <a:pt x="183782" y="375570"/>
                  <a:pt x="169007" y="390345"/>
                  <a:pt x="150781" y="390345"/>
                </a:cubicBezTo>
                <a:cubicBezTo>
                  <a:pt x="132555" y="390345"/>
                  <a:pt x="117780" y="375570"/>
                  <a:pt x="117780" y="357344"/>
                </a:cubicBezTo>
                <a:cubicBezTo>
                  <a:pt x="117780" y="339118"/>
                  <a:pt x="132555" y="324343"/>
                  <a:pt x="150781" y="324343"/>
                </a:cubicBezTo>
                <a:close/>
                <a:moveTo>
                  <a:pt x="33001" y="324343"/>
                </a:moveTo>
                <a:cubicBezTo>
                  <a:pt x="51227" y="324343"/>
                  <a:pt x="66002" y="339118"/>
                  <a:pt x="66002" y="357344"/>
                </a:cubicBezTo>
                <a:cubicBezTo>
                  <a:pt x="66002" y="375570"/>
                  <a:pt x="51227" y="390345"/>
                  <a:pt x="33001" y="390345"/>
                </a:cubicBezTo>
                <a:cubicBezTo>
                  <a:pt x="14775" y="390345"/>
                  <a:pt x="0" y="375570"/>
                  <a:pt x="0" y="357344"/>
                </a:cubicBezTo>
                <a:cubicBezTo>
                  <a:pt x="0" y="339118"/>
                  <a:pt x="14775" y="324343"/>
                  <a:pt x="33001" y="324343"/>
                </a:cubicBezTo>
                <a:close/>
                <a:moveTo>
                  <a:pt x="716064" y="216228"/>
                </a:moveTo>
                <a:cubicBezTo>
                  <a:pt x="734290" y="216228"/>
                  <a:pt x="749065" y="231003"/>
                  <a:pt x="749065" y="249229"/>
                </a:cubicBezTo>
                <a:cubicBezTo>
                  <a:pt x="749065" y="267455"/>
                  <a:pt x="734290" y="282230"/>
                  <a:pt x="716064" y="282230"/>
                </a:cubicBezTo>
                <a:cubicBezTo>
                  <a:pt x="697838" y="282230"/>
                  <a:pt x="683063" y="267455"/>
                  <a:pt x="683063" y="249229"/>
                </a:cubicBezTo>
                <a:cubicBezTo>
                  <a:pt x="683063" y="231003"/>
                  <a:pt x="697838" y="216228"/>
                  <a:pt x="716064" y="216228"/>
                </a:cubicBezTo>
                <a:close/>
                <a:moveTo>
                  <a:pt x="605548" y="216228"/>
                </a:moveTo>
                <a:cubicBezTo>
                  <a:pt x="623774" y="216228"/>
                  <a:pt x="638549" y="231003"/>
                  <a:pt x="638549" y="249229"/>
                </a:cubicBezTo>
                <a:cubicBezTo>
                  <a:pt x="638549" y="267455"/>
                  <a:pt x="623774" y="282230"/>
                  <a:pt x="605548" y="282230"/>
                </a:cubicBezTo>
                <a:cubicBezTo>
                  <a:pt x="587322" y="282230"/>
                  <a:pt x="572547" y="267455"/>
                  <a:pt x="572547" y="249229"/>
                </a:cubicBezTo>
                <a:cubicBezTo>
                  <a:pt x="572547" y="231003"/>
                  <a:pt x="587322" y="216228"/>
                  <a:pt x="605548" y="216228"/>
                </a:cubicBezTo>
                <a:close/>
                <a:moveTo>
                  <a:pt x="495733" y="216228"/>
                </a:moveTo>
                <a:cubicBezTo>
                  <a:pt x="513959" y="216228"/>
                  <a:pt x="528734" y="231003"/>
                  <a:pt x="528734" y="249229"/>
                </a:cubicBezTo>
                <a:cubicBezTo>
                  <a:pt x="528734" y="267455"/>
                  <a:pt x="513959" y="282230"/>
                  <a:pt x="495733" y="282230"/>
                </a:cubicBezTo>
                <a:cubicBezTo>
                  <a:pt x="477507" y="282230"/>
                  <a:pt x="462732" y="267455"/>
                  <a:pt x="462732" y="249229"/>
                </a:cubicBezTo>
                <a:cubicBezTo>
                  <a:pt x="462732" y="231003"/>
                  <a:pt x="477507" y="216228"/>
                  <a:pt x="495733" y="216228"/>
                </a:cubicBezTo>
                <a:close/>
                <a:moveTo>
                  <a:pt x="379527" y="216228"/>
                </a:moveTo>
                <a:cubicBezTo>
                  <a:pt x="397753" y="216228"/>
                  <a:pt x="412528" y="231003"/>
                  <a:pt x="412528" y="249229"/>
                </a:cubicBezTo>
                <a:cubicBezTo>
                  <a:pt x="412528" y="267455"/>
                  <a:pt x="397753" y="282230"/>
                  <a:pt x="379527" y="282230"/>
                </a:cubicBezTo>
                <a:cubicBezTo>
                  <a:pt x="361301" y="282230"/>
                  <a:pt x="346526" y="267455"/>
                  <a:pt x="346526" y="249229"/>
                </a:cubicBezTo>
                <a:cubicBezTo>
                  <a:pt x="346526" y="231003"/>
                  <a:pt x="361301" y="216228"/>
                  <a:pt x="379527" y="216228"/>
                </a:cubicBezTo>
                <a:close/>
                <a:moveTo>
                  <a:pt x="266428" y="216228"/>
                </a:moveTo>
                <a:cubicBezTo>
                  <a:pt x="284654" y="216228"/>
                  <a:pt x="299429" y="231003"/>
                  <a:pt x="299429" y="249229"/>
                </a:cubicBezTo>
                <a:cubicBezTo>
                  <a:pt x="299429" y="267455"/>
                  <a:pt x="284654" y="282230"/>
                  <a:pt x="266428" y="282230"/>
                </a:cubicBezTo>
                <a:cubicBezTo>
                  <a:pt x="248202" y="282230"/>
                  <a:pt x="233427" y="267455"/>
                  <a:pt x="233427" y="249229"/>
                </a:cubicBezTo>
                <a:cubicBezTo>
                  <a:pt x="233427" y="231003"/>
                  <a:pt x="248202" y="216228"/>
                  <a:pt x="266428" y="216228"/>
                </a:cubicBezTo>
                <a:close/>
                <a:moveTo>
                  <a:pt x="150781" y="216228"/>
                </a:moveTo>
                <a:cubicBezTo>
                  <a:pt x="169007" y="216228"/>
                  <a:pt x="183782" y="231003"/>
                  <a:pt x="183782" y="249229"/>
                </a:cubicBezTo>
                <a:cubicBezTo>
                  <a:pt x="183782" y="267455"/>
                  <a:pt x="169007" y="282230"/>
                  <a:pt x="150781" y="282230"/>
                </a:cubicBezTo>
                <a:cubicBezTo>
                  <a:pt x="132555" y="282230"/>
                  <a:pt x="117780" y="267455"/>
                  <a:pt x="117780" y="249229"/>
                </a:cubicBezTo>
                <a:cubicBezTo>
                  <a:pt x="117780" y="231003"/>
                  <a:pt x="132555" y="216228"/>
                  <a:pt x="150781" y="216228"/>
                </a:cubicBezTo>
                <a:close/>
                <a:moveTo>
                  <a:pt x="33001" y="216228"/>
                </a:moveTo>
                <a:cubicBezTo>
                  <a:pt x="51227" y="216228"/>
                  <a:pt x="66002" y="231003"/>
                  <a:pt x="66002" y="249229"/>
                </a:cubicBezTo>
                <a:cubicBezTo>
                  <a:pt x="66002" y="267455"/>
                  <a:pt x="51227" y="282230"/>
                  <a:pt x="33001" y="282230"/>
                </a:cubicBezTo>
                <a:cubicBezTo>
                  <a:pt x="14775" y="282230"/>
                  <a:pt x="0" y="267455"/>
                  <a:pt x="0" y="249229"/>
                </a:cubicBezTo>
                <a:cubicBezTo>
                  <a:pt x="0" y="231003"/>
                  <a:pt x="14775" y="216228"/>
                  <a:pt x="33001" y="216228"/>
                </a:cubicBezTo>
                <a:close/>
                <a:moveTo>
                  <a:pt x="716064" y="108114"/>
                </a:moveTo>
                <a:cubicBezTo>
                  <a:pt x="734290" y="108114"/>
                  <a:pt x="749065" y="122889"/>
                  <a:pt x="749065" y="141115"/>
                </a:cubicBezTo>
                <a:cubicBezTo>
                  <a:pt x="749065" y="159341"/>
                  <a:pt x="734290" y="174116"/>
                  <a:pt x="716064" y="174116"/>
                </a:cubicBezTo>
                <a:cubicBezTo>
                  <a:pt x="697838" y="174116"/>
                  <a:pt x="683063" y="159341"/>
                  <a:pt x="683063" y="141115"/>
                </a:cubicBezTo>
                <a:cubicBezTo>
                  <a:pt x="683063" y="122889"/>
                  <a:pt x="697838" y="108114"/>
                  <a:pt x="716064" y="108114"/>
                </a:cubicBezTo>
                <a:close/>
                <a:moveTo>
                  <a:pt x="605548" y="108114"/>
                </a:moveTo>
                <a:cubicBezTo>
                  <a:pt x="623774" y="108114"/>
                  <a:pt x="638549" y="122889"/>
                  <a:pt x="638549" y="141115"/>
                </a:cubicBezTo>
                <a:cubicBezTo>
                  <a:pt x="638549" y="159341"/>
                  <a:pt x="623774" y="174116"/>
                  <a:pt x="605548" y="174116"/>
                </a:cubicBezTo>
                <a:cubicBezTo>
                  <a:pt x="587322" y="174116"/>
                  <a:pt x="572547" y="159341"/>
                  <a:pt x="572547" y="141115"/>
                </a:cubicBezTo>
                <a:cubicBezTo>
                  <a:pt x="572547" y="122889"/>
                  <a:pt x="587322" y="108114"/>
                  <a:pt x="605548" y="108114"/>
                </a:cubicBezTo>
                <a:close/>
                <a:moveTo>
                  <a:pt x="495733" y="108114"/>
                </a:moveTo>
                <a:cubicBezTo>
                  <a:pt x="513959" y="108114"/>
                  <a:pt x="528734" y="122889"/>
                  <a:pt x="528734" y="141115"/>
                </a:cubicBezTo>
                <a:cubicBezTo>
                  <a:pt x="528734" y="159341"/>
                  <a:pt x="513959" y="174116"/>
                  <a:pt x="495733" y="174116"/>
                </a:cubicBezTo>
                <a:cubicBezTo>
                  <a:pt x="477507" y="174116"/>
                  <a:pt x="462732" y="159341"/>
                  <a:pt x="462732" y="141115"/>
                </a:cubicBezTo>
                <a:cubicBezTo>
                  <a:pt x="462732" y="122889"/>
                  <a:pt x="477507" y="108114"/>
                  <a:pt x="495733" y="108114"/>
                </a:cubicBezTo>
                <a:close/>
                <a:moveTo>
                  <a:pt x="379527" y="108114"/>
                </a:moveTo>
                <a:cubicBezTo>
                  <a:pt x="397753" y="108114"/>
                  <a:pt x="412528" y="122889"/>
                  <a:pt x="412528" y="141115"/>
                </a:cubicBezTo>
                <a:cubicBezTo>
                  <a:pt x="412528" y="159341"/>
                  <a:pt x="397753" y="174116"/>
                  <a:pt x="379527" y="174116"/>
                </a:cubicBezTo>
                <a:cubicBezTo>
                  <a:pt x="361301" y="174116"/>
                  <a:pt x="346526" y="159341"/>
                  <a:pt x="346526" y="141115"/>
                </a:cubicBezTo>
                <a:cubicBezTo>
                  <a:pt x="346526" y="122889"/>
                  <a:pt x="361301" y="108114"/>
                  <a:pt x="379527" y="108114"/>
                </a:cubicBezTo>
                <a:close/>
                <a:moveTo>
                  <a:pt x="266428" y="108114"/>
                </a:moveTo>
                <a:cubicBezTo>
                  <a:pt x="284654" y="108114"/>
                  <a:pt x="299429" y="122889"/>
                  <a:pt x="299429" y="141115"/>
                </a:cubicBezTo>
                <a:cubicBezTo>
                  <a:pt x="299429" y="159341"/>
                  <a:pt x="284654" y="174116"/>
                  <a:pt x="266428" y="174116"/>
                </a:cubicBezTo>
                <a:cubicBezTo>
                  <a:pt x="248202" y="174116"/>
                  <a:pt x="233427" y="159341"/>
                  <a:pt x="233427" y="141115"/>
                </a:cubicBezTo>
                <a:cubicBezTo>
                  <a:pt x="233427" y="122889"/>
                  <a:pt x="248202" y="108114"/>
                  <a:pt x="266428" y="108114"/>
                </a:cubicBezTo>
                <a:close/>
                <a:moveTo>
                  <a:pt x="150781" y="108114"/>
                </a:moveTo>
                <a:cubicBezTo>
                  <a:pt x="169007" y="108114"/>
                  <a:pt x="183782" y="122889"/>
                  <a:pt x="183782" y="141115"/>
                </a:cubicBezTo>
                <a:cubicBezTo>
                  <a:pt x="183782" y="159341"/>
                  <a:pt x="169007" y="174116"/>
                  <a:pt x="150781" y="174116"/>
                </a:cubicBezTo>
                <a:cubicBezTo>
                  <a:pt x="132555" y="174116"/>
                  <a:pt x="117780" y="159341"/>
                  <a:pt x="117780" y="141115"/>
                </a:cubicBezTo>
                <a:cubicBezTo>
                  <a:pt x="117780" y="122889"/>
                  <a:pt x="132555" y="108114"/>
                  <a:pt x="150781" y="108114"/>
                </a:cubicBezTo>
                <a:close/>
                <a:moveTo>
                  <a:pt x="33001" y="108114"/>
                </a:moveTo>
                <a:cubicBezTo>
                  <a:pt x="51227" y="108114"/>
                  <a:pt x="66002" y="122889"/>
                  <a:pt x="66002" y="141115"/>
                </a:cubicBezTo>
                <a:cubicBezTo>
                  <a:pt x="66002" y="159341"/>
                  <a:pt x="51227" y="174116"/>
                  <a:pt x="33001" y="174116"/>
                </a:cubicBezTo>
                <a:cubicBezTo>
                  <a:pt x="14775" y="174116"/>
                  <a:pt x="0" y="159341"/>
                  <a:pt x="0" y="141115"/>
                </a:cubicBezTo>
                <a:cubicBezTo>
                  <a:pt x="0" y="122889"/>
                  <a:pt x="14775" y="108114"/>
                  <a:pt x="33001" y="108114"/>
                </a:cubicBezTo>
                <a:close/>
                <a:moveTo>
                  <a:pt x="716064" y="0"/>
                </a:moveTo>
                <a:cubicBezTo>
                  <a:pt x="734290" y="0"/>
                  <a:pt x="749065" y="14775"/>
                  <a:pt x="749065" y="33001"/>
                </a:cubicBezTo>
                <a:cubicBezTo>
                  <a:pt x="749065" y="51227"/>
                  <a:pt x="734290" y="66002"/>
                  <a:pt x="716064" y="66002"/>
                </a:cubicBezTo>
                <a:cubicBezTo>
                  <a:pt x="697838" y="66002"/>
                  <a:pt x="683063" y="51227"/>
                  <a:pt x="683063" y="33001"/>
                </a:cubicBezTo>
                <a:cubicBezTo>
                  <a:pt x="683063" y="14775"/>
                  <a:pt x="697838" y="0"/>
                  <a:pt x="716064" y="0"/>
                </a:cubicBezTo>
                <a:close/>
                <a:moveTo>
                  <a:pt x="605548" y="0"/>
                </a:moveTo>
                <a:cubicBezTo>
                  <a:pt x="623774" y="0"/>
                  <a:pt x="638549" y="14775"/>
                  <a:pt x="638549" y="33001"/>
                </a:cubicBezTo>
                <a:cubicBezTo>
                  <a:pt x="638549" y="51227"/>
                  <a:pt x="623774" y="66002"/>
                  <a:pt x="605548" y="66002"/>
                </a:cubicBezTo>
                <a:cubicBezTo>
                  <a:pt x="587322" y="66002"/>
                  <a:pt x="572547" y="51227"/>
                  <a:pt x="572547" y="33001"/>
                </a:cubicBezTo>
                <a:cubicBezTo>
                  <a:pt x="572547" y="14775"/>
                  <a:pt x="587322" y="0"/>
                  <a:pt x="605548" y="0"/>
                </a:cubicBezTo>
                <a:close/>
                <a:moveTo>
                  <a:pt x="495733" y="0"/>
                </a:moveTo>
                <a:cubicBezTo>
                  <a:pt x="513959" y="0"/>
                  <a:pt x="528734" y="14775"/>
                  <a:pt x="528734" y="33001"/>
                </a:cubicBezTo>
                <a:cubicBezTo>
                  <a:pt x="528734" y="51227"/>
                  <a:pt x="513959" y="66002"/>
                  <a:pt x="495733" y="66002"/>
                </a:cubicBezTo>
                <a:cubicBezTo>
                  <a:pt x="477507" y="66002"/>
                  <a:pt x="462732" y="51227"/>
                  <a:pt x="462732" y="33001"/>
                </a:cubicBezTo>
                <a:cubicBezTo>
                  <a:pt x="462732" y="14775"/>
                  <a:pt x="477507" y="0"/>
                  <a:pt x="495733" y="0"/>
                </a:cubicBezTo>
                <a:close/>
                <a:moveTo>
                  <a:pt x="379527" y="0"/>
                </a:moveTo>
                <a:cubicBezTo>
                  <a:pt x="397753" y="0"/>
                  <a:pt x="412528" y="14775"/>
                  <a:pt x="412528" y="33001"/>
                </a:cubicBezTo>
                <a:cubicBezTo>
                  <a:pt x="412528" y="51227"/>
                  <a:pt x="397753" y="66002"/>
                  <a:pt x="379527" y="66002"/>
                </a:cubicBezTo>
                <a:cubicBezTo>
                  <a:pt x="361301" y="66002"/>
                  <a:pt x="346526" y="51227"/>
                  <a:pt x="346526" y="33001"/>
                </a:cubicBezTo>
                <a:cubicBezTo>
                  <a:pt x="346526" y="14775"/>
                  <a:pt x="361301" y="0"/>
                  <a:pt x="379527" y="0"/>
                </a:cubicBezTo>
                <a:close/>
                <a:moveTo>
                  <a:pt x="266428" y="0"/>
                </a:moveTo>
                <a:cubicBezTo>
                  <a:pt x="284654" y="0"/>
                  <a:pt x="299429" y="14775"/>
                  <a:pt x="299429" y="33001"/>
                </a:cubicBezTo>
                <a:cubicBezTo>
                  <a:pt x="299429" y="51227"/>
                  <a:pt x="284654" y="66002"/>
                  <a:pt x="266428" y="66002"/>
                </a:cubicBezTo>
                <a:cubicBezTo>
                  <a:pt x="248202" y="66002"/>
                  <a:pt x="233427" y="51227"/>
                  <a:pt x="233427" y="33001"/>
                </a:cubicBezTo>
                <a:cubicBezTo>
                  <a:pt x="233427" y="14775"/>
                  <a:pt x="248202" y="0"/>
                  <a:pt x="266428" y="0"/>
                </a:cubicBezTo>
                <a:close/>
                <a:moveTo>
                  <a:pt x="150781" y="0"/>
                </a:moveTo>
                <a:cubicBezTo>
                  <a:pt x="169007" y="0"/>
                  <a:pt x="183782" y="14775"/>
                  <a:pt x="183782" y="33001"/>
                </a:cubicBezTo>
                <a:cubicBezTo>
                  <a:pt x="183782" y="51227"/>
                  <a:pt x="169007" y="66002"/>
                  <a:pt x="150781" y="66002"/>
                </a:cubicBezTo>
                <a:cubicBezTo>
                  <a:pt x="132555" y="66002"/>
                  <a:pt x="117780" y="51227"/>
                  <a:pt x="117780" y="33001"/>
                </a:cubicBezTo>
                <a:cubicBezTo>
                  <a:pt x="117780" y="14775"/>
                  <a:pt x="132555" y="0"/>
                  <a:pt x="150781" y="0"/>
                </a:cubicBezTo>
                <a:close/>
                <a:moveTo>
                  <a:pt x="33001" y="0"/>
                </a:moveTo>
                <a:cubicBezTo>
                  <a:pt x="51227" y="0"/>
                  <a:pt x="66002" y="14775"/>
                  <a:pt x="66002" y="33001"/>
                </a:cubicBezTo>
                <a:cubicBezTo>
                  <a:pt x="66002" y="51227"/>
                  <a:pt x="51227" y="66002"/>
                  <a:pt x="33001" y="66002"/>
                </a:cubicBezTo>
                <a:cubicBezTo>
                  <a:pt x="14775" y="66002"/>
                  <a:pt x="0" y="51227"/>
                  <a:pt x="0" y="33001"/>
                </a:cubicBezTo>
                <a:cubicBezTo>
                  <a:pt x="0" y="14775"/>
                  <a:pt x="14775" y="0"/>
                  <a:pt x="33001" y="0"/>
                </a:cubicBezTo>
                <a:close/>
              </a:path>
            </a:pathLst>
          </a:custGeom>
          <a:solidFill>
            <a:schemeClr val="accent1">
              <a:alpha val="6000"/>
            </a:schemeClr>
          </a:soli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817722" y="872378"/>
            <a:ext cx="1673064" cy="301869"/>
          </a:xfrm>
          <a:prstGeom prst="rect">
            <a:avLst/>
          </a:prstGeom>
          <a:noFill/>
          <a:ln>
            <a:noFill/>
          </a:ln>
        </p:spPr>
        <p:txBody>
          <a:bodyPr vert="horz" wrap="square" lIns="0" tIns="0" rIns="0" bIns="0" rtlCol="0" anchor="ctr"/>
          <a:lstStyle/>
          <a:p>
            <a:pPr algn="l">
              <a:lnSpc>
                <a:spcPct val="110000"/>
              </a:lnSpc>
            </a:pPr>
            <a:r>
              <a:rPr kumimoji="1" lang="en-US" altLang="zh-CN" sz="2000">
                <a:ln w="9525">
                  <a:noFill/>
                </a:ln>
                <a:solidFill>
                  <a:srgbClr val="FFFFFF">
                    <a:alpha val="100000"/>
                  </a:srgbClr>
                </a:solidFill>
                <a:latin typeface="OPPOSans R" panose="00020600040101010101" charset="-122"/>
                <a:ea typeface="OPPOSans R" panose="00020600040101010101" charset="-122"/>
                <a:cs typeface="OPPOSans R" panose="00020600040101010101" charset="-122"/>
              </a:rPr>
              <a:t>CONTENTS</a:t>
            </a:r>
            <a:endParaRPr kumimoji="1" lang="zh-CN" altLang="en-US"/>
          </a:p>
        </p:txBody>
      </p:sp>
      <p:sp>
        <p:nvSpPr>
          <p:cNvPr id="15" name="标题 1"/>
          <p:cNvSpPr txBox="1"/>
          <p:nvPr/>
        </p:nvSpPr>
        <p:spPr>
          <a:xfrm>
            <a:off x="977457" y="2203672"/>
            <a:ext cx="3051046" cy="83090"/>
          </a:xfrm>
          <a:custGeom>
            <a:avLst/>
            <a:gdLst>
              <a:gd name="connsiteX0" fmla="*/ 41243 w 2074735"/>
              <a:gd name="connsiteY0" fmla="*/ 0 h 46101"/>
              <a:gd name="connsiteX1" fmla="*/ 2033492 w 2074735"/>
              <a:gd name="connsiteY1" fmla="*/ 0 h 46101"/>
              <a:gd name="connsiteX2" fmla="*/ 2074736 w 2074735"/>
              <a:gd name="connsiteY2" fmla="*/ 41243 h 46101"/>
              <a:gd name="connsiteX3" fmla="*/ 2074736 w 2074735"/>
              <a:gd name="connsiteY3" fmla="*/ 46101 h 46101"/>
              <a:gd name="connsiteX4" fmla="*/ 2074736 w 2074735"/>
              <a:gd name="connsiteY4" fmla="*/ 46101 h 46101"/>
              <a:gd name="connsiteX5" fmla="*/ 0 w 2074735"/>
              <a:gd name="connsiteY5" fmla="*/ 46101 h 46101"/>
              <a:gd name="connsiteX6" fmla="*/ 0 w 2074735"/>
              <a:gd name="connsiteY6" fmla="*/ 46101 h 46101"/>
              <a:gd name="connsiteX7" fmla="*/ 0 w 2074735"/>
              <a:gd name="connsiteY7" fmla="*/ 41243 h 46101"/>
              <a:gd name="connsiteX8" fmla="*/ 41243 w 2074735"/>
              <a:gd name="connsiteY8" fmla="*/ 0 h 46101"/>
            </a:gdLst>
            <a:ahLst/>
            <a:cxnLst/>
            <a:rect l="l" t="t" r="r" b="b"/>
            <a:pathLst>
              <a:path w="2074735" h="46101">
                <a:moveTo>
                  <a:pt x="41243" y="0"/>
                </a:moveTo>
                <a:lnTo>
                  <a:pt x="2033492" y="0"/>
                </a:lnTo>
                <a:cubicBezTo>
                  <a:pt x="2056267" y="0"/>
                  <a:pt x="2074736" y="18465"/>
                  <a:pt x="2074736" y="41243"/>
                </a:cubicBezTo>
                <a:lnTo>
                  <a:pt x="2074736" y="46101"/>
                </a:lnTo>
                <a:lnTo>
                  <a:pt x="2074736" y="46101"/>
                </a:lnTo>
                <a:lnTo>
                  <a:pt x="0" y="46101"/>
                </a:lnTo>
                <a:lnTo>
                  <a:pt x="0" y="46101"/>
                </a:lnTo>
                <a:lnTo>
                  <a:pt x="0" y="41243"/>
                </a:lnTo>
                <a:cubicBezTo>
                  <a:pt x="0" y="18465"/>
                  <a:pt x="18465" y="0"/>
                  <a:pt x="41243"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10800000">
            <a:off x="977454" y="3199784"/>
            <a:ext cx="3051046" cy="83088"/>
          </a:xfrm>
          <a:custGeom>
            <a:avLst/>
            <a:gdLst>
              <a:gd name="connsiteX0" fmla="*/ 41055 w 2074735"/>
              <a:gd name="connsiteY0" fmla="*/ -452 h 46100"/>
              <a:gd name="connsiteX1" fmla="*/ 2033304 w 2074735"/>
              <a:gd name="connsiteY1" fmla="*/ -452 h 46100"/>
              <a:gd name="connsiteX2" fmla="*/ 2074547 w 2074735"/>
              <a:gd name="connsiteY2" fmla="*/ 40791 h 46100"/>
              <a:gd name="connsiteX3" fmla="*/ 2074547 w 2074735"/>
              <a:gd name="connsiteY3" fmla="*/ 45649 h 46100"/>
              <a:gd name="connsiteX4" fmla="*/ 2074547 w 2074735"/>
              <a:gd name="connsiteY4" fmla="*/ 45649 h 46100"/>
              <a:gd name="connsiteX5" fmla="*/ -188 w 2074735"/>
              <a:gd name="connsiteY5" fmla="*/ 45649 h 46100"/>
              <a:gd name="connsiteX6" fmla="*/ -188 w 2074735"/>
              <a:gd name="connsiteY6" fmla="*/ 45649 h 46100"/>
              <a:gd name="connsiteX7" fmla="*/ -188 w 2074735"/>
              <a:gd name="connsiteY7" fmla="*/ 40791 h 46100"/>
              <a:gd name="connsiteX8" fmla="*/ 41055 w 2074735"/>
              <a:gd name="connsiteY8" fmla="*/ -452 h 46100"/>
            </a:gdLst>
            <a:ahLst/>
            <a:cxnLst/>
            <a:rect l="l" t="t" r="r" b="b"/>
            <a:pathLst>
              <a:path w="2074735" h="46100">
                <a:moveTo>
                  <a:pt x="41055" y="-452"/>
                </a:moveTo>
                <a:lnTo>
                  <a:pt x="2033304" y="-452"/>
                </a:lnTo>
                <a:cubicBezTo>
                  <a:pt x="2056078" y="-452"/>
                  <a:pt x="2074547" y="18017"/>
                  <a:pt x="2074547" y="40791"/>
                </a:cubicBezTo>
                <a:lnTo>
                  <a:pt x="2074547" y="45649"/>
                </a:lnTo>
                <a:lnTo>
                  <a:pt x="2074547" y="45649"/>
                </a:lnTo>
                <a:lnTo>
                  <a:pt x="-188" y="45649"/>
                </a:lnTo>
                <a:lnTo>
                  <a:pt x="-188" y="45649"/>
                </a:lnTo>
                <a:lnTo>
                  <a:pt x="-188" y="40791"/>
                </a:lnTo>
                <a:cubicBezTo>
                  <a:pt x="-188" y="18017"/>
                  <a:pt x="18280" y="-452"/>
                  <a:pt x="41055" y="-452"/>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975599" y="2257607"/>
            <a:ext cx="3051046" cy="945809"/>
          </a:xfrm>
          <a:prstGeom prst="rect">
            <a:avLst/>
          </a:prstGeom>
          <a:solidFill>
            <a:schemeClr val="bg1"/>
          </a:solidFill>
          <a:ln w="12700" cap="sq">
            <a:noFill/>
            <a:miter/>
          </a:ln>
          <a:effectLst>
            <a:outerShdw blurRad="63500" sx="101000" sy="101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86865" y="2494885"/>
            <a:ext cx="709200" cy="553998"/>
          </a:xfrm>
          <a:prstGeom prst="rect">
            <a:avLst/>
          </a:prstGeom>
          <a:noFill/>
          <a:ln>
            <a:noFill/>
          </a:ln>
        </p:spPr>
        <p:txBody>
          <a:bodyPr vert="horz" wrap="square" lIns="91440" tIns="45720" rIns="91440" bIns="45720" rtlCol="0" anchor="ctr"/>
          <a:lstStyle/>
          <a:p>
            <a:pPr algn="l">
              <a:lnSpc>
                <a:spcPct val="110000"/>
              </a:lnSpc>
            </a:pPr>
            <a:r>
              <a:rPr kumimoji="1" lang="en-US" altLang="zh-CN" sz="3000">
                <a:ln w="12700">
                  <a:noFill/>
                </a:ln>
                <a:solidFill>
                  <a:srgbClr val="265CE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9" name="标题 1"/>
          <p:cNvSpPr txBox="1"/>
          <p:nvPr/>
        </p:nvSpPr>
        <p:spPr>
          <a:xfrm>
            <a:off x="1907328" y="2337062"/>
            <a:ext cx="2057873" cy="779631"/>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PyTorch环境搭建与管理</a:t>
            </a:r>
            <a:endParaRPr kumimoji="1" lang="zh-CN" altLang="en-US"/>
          </a:p>
        </p:txBody>
      </p:sp>
      <p:sp>
        <p:nvSpPr>
          <p:cNvPr id="20" name="标题 1"/>
          <p:cNvSpPr txBox="1"/>
          <p:nvPr/>
        </p:nvSpPr>
        <p:spPr>
          <a:xfrm>
            <a:off x="977457" y="4219895"/>
            <a:ext cx="3051046" cy="83090"/>
          </a:xfrm>
          <a:custGeom>
            <a:avLst/>
            <a:gdLst>
              <a:gd name="connsiteX0" fmla="*/ 41243 w 2074735"/>
              <a:gd name="connsiteY0" fmla="*/ 0 h 46101"/>
              <a:gd name="connsiteX1" fmla="*/ 2033492 w 2074735"/>
              <a:gd name="connsiteY1" fmla="*/ 0 h 46101"/>
              <a:gd name="connsiteX2" fmla="*/ 2074736 w 2074735"/>
              <a:gd name="connsiteY2" fmla="*/ 41243 h 46101"/>
              <a:gd name="connsiteX3" fmla="*/ 2074736 w 2074735"/>
              <a:gd name="connsiteY3" fmla="*/ 46101 h 46101"/>
              <a:gd name="connsiteX4" fmla="*/ 2074736 w 2074735"/>
              <a:gd name="connsiteY4" fmla="*/ 46101 h 46101"/>
              <a:gd name="connsiteX5" fmla="*/ 0 w 2074735"/>
              <a:gd name="connsiteY5" fmla="*/ 46101 h 46101"/>
              <a:gd name="connsiteX6" fmla="*/ 0 w 2074735"/>
              <a:gd name="connsiteY6" fmla="*/ 46101 h 46101"/>
              <a:gd name="connsiteX7" fmla="*/ 0 w 2074735"/>
              <a:gd name="connsiteY7" fmla="*/ 41243 h 46101"/>
              <a:gd name="connsiteX8" fmla="*/ 41243 w 2074735"/>
              <a:gd name="connsiteY8" fmla="*/ 0 h 46101"/>
            </a:gdLst>
            <a:ahLst/>
            <a:cxnLst/>
            <a:rect l="l" t="t" r="r" b="b"/>
            <a:pathLst>
              <a:path w="2074735" h="46101">
                <a:moveTo>
                  <a:pt x="41243" y="0"/>
                </a:moveTo>
                <a:lnTo>
                  <a:pt x="2033492" y="0"/>
                </a:lnTo>
                <a:cubicBezTo>
                  <a:pt x="2056267" y="0"/>
                  <a:pt x="2074736" y="18465"/>
                  <a:pt x="2074736" y="41243"/>
                </a:cubicBezTo>
                <a:lnTo>
                  <a:pt x="2074736" y="46101"/>
                </a:lnTo>
                <a:lnTo>
                  <a:pt x="2074736" y="46101"/>
                </a:lnTo>
                <a:lnTo>
                  <a:pt x="0" y="46101"/>
                </a:lnTo>
                <a:lnTo>
                  <a:pt x="0" y="46101"/>
                </a:lnTo>
                <a:lnTo>
                  <a:pt x="0" y="41243"/>
                </a:lnTo>
                <a:cubicBezTo>
                  <a:pt x="0" y="18465"/>
                  <a:pt x="18465" y="0"/>
                  <a:pt x="41243"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10800000">
            <a:off x="977454" y="5216007"/>
            <a:ext cx="3051046" cy="83088"/>
          </a:xfrm>
          <a:custGeom>
            <a:avLst/>
            <a:gdLst>
              <a:gd name="connsiteX0" fmla="*/ 41055 w 2074735"/>
              <a:gd name="connsiteY0" fmla="*/ -452 h 46100"/>
              <a:gd name="connsiteX1" fmla="*/ 2033304 w 2074735"/>
              <a:gd name="connsiteY1" fmla="*/ -452 h 46100"/>
              <a:gd name="connsiteX2" fmla="*/ 2074547 w 2074735"/>
              <a:gd name="connsiteY2" fmla="*/ 40791 h 46100"/>
              <a:gd name="connsiteX3" fmla="*/ 2074547 w 2074735"/>
              <a:gd name="connsiteY3" fmla="*/ 45649 h 46100"/>
              <a:gd name="connsiteX4" fmla="*/ 2074547 w 2074735"/>
              <a:gd name="connsiteY4" fmla="*/ 45649 h 46100"/>
              <a:gd name="connsiteX5" fmla="*/ -188 w 2074735"/>
              <a:gd name="connsiteY5" fmla="*/ 45649 h 46100"/>
              <a:gd name="connsiteX6" fmla="*/ -188 w 2074735"/>
              <a:gd name="connsiteY6" fmla="*/ 45649 h 46100"/>
              <a:gd name="connsiteX7" fmla="*/ -188 w 2074735"/>
              <a:gd name="connsiteY7" fmla="*/ 40791 h 46100"/>
              <a:gd name="connsiteX8" fmla="*/ 41055 w 2074735"/>
              <a:gd name="connsiteY8" fmla="*/ -452 h 46100"/>
            </a:gdLst>
            <a:ahLst/>
            <a:cxnLst/>
            <a:rect l="l" t="t" r="r" b="b"/>
            <a:pathLst>
              <a:path w="2074735" h="46100">
                <a:moveTo>
                  <a:pt x="41055" y="-452"/>
                </a:moveTo>
                <a:lnTo>
                  <a:pt x="2033304" y="-452"/>
                </a:lnTo>
                <a:cubicBezTo>
                  <a:pt x="2056078" y="-452"/>
                  <a:pt x="2074547" y="18017"/>
                  <a:pt x="2074547" y="40791"/>
                </a:cubicBezTo>
                <a:lnTo>
                  <a:pt x="2074547" y="45649"/>
                </a:lnTo>
                <a:lnTo>
                  <a:pt x="2074547" y="45649"/>
                </a:lnTo>
                <a:lnTo>
                  <a:pt x="-188" y="45649"/>
                </a:lnTo>
                <a:lnTo>
                  <a:pt x="-188" y="45649"/>
                </a:lnTo>
                <a:lnTo>
                  <a:pt x="-188" y="40791"/>
                </a:lnTo>
                <a:cubicBezTo>
                  <a:pt x="-188" y="18017"/>
                  <a:pt x="18280" y="-452"/>
                  <a:pt x="41055" y="-452"/>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975599" y="4273830"/>
            <a:ext cx="3051046" cy="945809"/>
          </a:xfrm>
          <a:prstGeom prst="rect">
            <a:avLst/>
          </a:prstGeom>
          <a:solidFill>
            <a:schemeClr val="bg1"/>
          </a:solidFill>
          <a:ln w="12700" cap="sq">
            <a:noFill/>
            <a:miter/>
          </a:ln>
          <a:effectLst>
            <a:outerShdw blurRad="63500" sx="101000" sy="101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086864" y="4511108"/>
            <a:ext cx="709200" cy="553998"/>
          </a:xfrm>
          <a:prstGeom prst="rect">
            <a:avLst/>
          </a:prstGeom>
          <a:noFill/>
          <a:ln>
            <a:noFill/>
          </a:ln>
        </p:spPr>
        <p:txBody>
          <a:bodyPr vert="horz" wrap="square" lIns="91440" tIns="45720" rIns="91440" bIns="45720" rtlCol="0" anchor="ctr"/>
          <a:lstStyle/>
          <a:p>
            <a:pPr algn="l">
              <a:lnSpc>
                <a:spcPct val="110000"/>
              </a:lnSpc>
            </a:pPr>
            <a:r>
              <a:rPr kumimoji="1" lang="en-US" altLang="zh-CN" sz="3000">
                <a:ln w="12700">
                  <a:noFill/>
                </a:ln>
                <a:solidFill>
                  <a:srgbClr val="265CE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24" name="标题 1"/>
          <p:cNvSpPr txBox="1"/>
          <p:nvPr/>
        </p:nvSpPr>
        <p:spPr>
          <a:xfrm>
            <a:off x="1907328" y="4353285"/>
            <a:ext cx="2057873" cy="779631"/>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模型训练与分析</a:t>
            </a:r>
            <a:endParaRPr kumimoji="1" lang="zh-CN" altLang="en-US"/>
          </a:p>
        </p:txBody>
      </p:sp>
      <p:sp>
        <p:nvSpPr>
          <p:cNvPr id="25" name="标题 1"/>
          <p:cNvSpPr txBox="1"/>
          <p:nvPr/>
        </p:nvSpPr>
        <p:spPr>
          <a:xfrm>
            <a:off x="4571406" y="2203672"/>
            <a:ext cx="3051046" cy="83090"/>
          </a:xfrm>
          <a:custGeom>
            <a:avLst/>
            <a:gdLst>
              <a:gd name="connsiteX0" fmla="*/ 41243 w 2074735"/>
              <a:gd name="connsiteY0" fmla="*/ 0 h 46101"/>
              <a:gd name="connsiteX1" fmla="*/ 2033492 w 2074735"/>
              <a:gd name="connsiteY1" fmla="*/ 0 h 46101"/>
              <a:gd name="connsiteX2" fmla="*/ 2074736 w 2074735"/>
              <a:gd name="connsiteY2" fmla="*/ 41243 h 46101"/>
              <a:gd name="connsiteX3" fmla="*/ 2074736 w 2074735"/>
              <a:gd name="connsiteY3" fmla="*/ 46101 h 46101"/>
              <a:gd name="connsiteX4" fmla="*/ 2074736 w 2074735"/>
              <a:gd name="connsiteY4" fmla="*/ 46101 h 46101"/>
              <a:gd name="connsiteX5" fmla="*/ 0 w 2074735"/>
              <a:gd name="connsiteY5" fmla="*/ 46101 h 46101"/>
              <a:gd name="connsiteX6" fmla="*/ 0 w 2074735"/>
              <a:gd name="connsiteY6" fmla="*/ 46101 h 46101"/>
              <a:gd name="connsiteX7" fmla="*/ 0 w 2074735"/>
              <a:gd name="connsiteY7" fmla="*/ 41243 h 46101"/>
              <a:gd name="connsiteX8" fmla="*/ 41243 w 2074735"/>
              <a:gd name="connsiteY8" fmla="*/ 0 h 46101"/>
            </a:gdLst>
            <a:ahLst/>
            <a:cxnLst/>
            <a:rect l="l" t="t" r="r" b="b"/>
            <a:pathLst>
              <a:path w="2074735" h="46101">
                <a:moveTo>
                  <a:pt x="41243" y="0"/>
                </a:moveTo>
                <a:lnTo>
                  <a:pt x="2033492" y="0"/>
                </a:lnTo>
                <a:cubicBezTo>
                  <a:pt x="2056267" y="0"/>
                  <a:pt x="2074736" y="18465"/>
                  <a:pt x="2074736" y="41243"/>
                </a:cubicBezTo>
                <a:lnTo>
                  <a:pt x="2074736" y="46101"/>
                </a:lnTo>
                <a:lnTo>
                  <a:pt x="2074736" y="46101"/>
                </a:lnTo>
                <a:lnTo>
                  <a:pt x="0" y="46101"/>
                </a:lnTo>
                <a:lnTo>
                  <a:pt x="0" y="46101"/>
                </a:lnTo>
                <a:lnTo>
                  <a:pt x="0" y="41243"/>
                </a:lnTo>
                <a:cubicBezTo>
                  <a:pt x="0" y="18465"/>
                  <a:pt x="18465" y="0"/>
                  <a:pt x="41243"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10800000">
            <a:off x="4571403" y="3199784"/>
            <a:ext cx="3051046" cy="83088"/>
          </a:xfrm>
          <a:custGeom>
            <a:avLst/>
            <a:gdLst>
              <a:gd name="connsiteX0" fmla="*/ 41055 w 2074735"/>
              <a:gd name="connsiteY0" fmla="*/ -452 h 46100"/>
              <a:gd name="connsiteX1" fmla="*/ 2033304 w 2074735"/>
              <a:gd name="connsiteY1" fmla="*/ -452 h 46100"/>
              <a:gd name="connsiteX2" fmla="*/ 2074547 w 2074735"/>
              <a:gd name="connsiteY2" fmla="*/ 40791 h 46100"/>
              <a:gd name="connsiteX3" fmla="*/ 2074547 w 2074735"/>
              <a:gd name="connsiteY3" fmla="*/ 45649 h 46100"/>
              <a:gd name="connsiteX4" fmla="*/ 2074547 w 2074735"/>
              <a:gd name="connsiteY4" fmla="*/ 45649 h 46100"/>
              <a:gd name="connsiteX5" fmla="*/ -188 w 2074735"/>
              <a:gd name="connsiteY5" fmla="*/ 45649 h 46100"/>
              <a:gd name="connsiteX6" fmla="*/ -188 w 2074735"/>
              <a:gd name="connsiteY6" fmla="*/ 45649 h 46100"/>
              <a:gd name="connsiteX7" fmla="*/ -188 w 2074735"/>
              <a:gd name="connsiteY7" fmla="*/ 40791 h 46100"/>
              <a:gd name="connsiteX8" fmla="*/ 41055 w 2074735"/>
              <a:gd name="connsiteY8" fmla="*/ -452 h 46100"/>
            </a:gdLst>
            <a:ahLst/>
            <a:cxnLst/>
            <a:rect l="l" t="t" r="r" b="b"/>
            <a:pathLst>
              <a:path w="2074735" h="46100">
                <a:moveTo>
                  <a:pt x="41055" y="-452"/>
                </a:moveTo>
                <a:lnTo>
                  <a:pt x="2033304" y="-452"/>
                </a:lnTo>
                <a:cubicBezTo>
                  <a:pt x="2056078" y="-452"/>
                  <a:pt x="2074547" y="18017"/>
                  <a:pt x="2074547" y="40791"/>
                </a:cubicBezTo>
                <a:lnTo>
                  <a:pt x="2074547" y="45649"/>
                </a:lnTo>
                <a:lnTo>
                  <a:pt x="2074547" y="45649"/>
                </a:lnTo>
                <a:lnTo>
                  <a:pt x="-188" y="45649"/>
                </a:lnTo>
                <a:lnTo>
                  <a:pt x="-188" y="45649"/>
                </a:lnTo>
                <a:lnTo>
                  <a:pt x="-188" y="40791"/>
                </a:lnTo>
                <a:cubicBezTo>
                  <a:pt x="-188" y="18017"/>
                  <a:pt x="18280" y="-452"/>
                  <a:pt x="41055" y="-452"/>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4569548" y="2257607"/>
            <a:ext cx="3051046" cy="945809"/>
          </a:xfrm>
          <a:prstGeom prst="rect">
            <a:avLst/>
          </a:prstGeom>
          <a:solidFill>
            <a:schemeClr val="bg1"/>
          </a:solidFill>
          <a:ln w="12700" cap="sq">
            <a:noFill/>
            <a:miter/>
          </a:ln>
          <a:effectLst>
            <a:outerShdw blurRad="63500" sx="101000" sy="101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4680813" y="2494885"/>
            <a:ext cx="709200" cy="553998"/>
          </a:xfrm>
          <a:prstGeom prst="rect">
            <a:avLst/>
          </a:prstGeom>
          <a:noFill/>
          <a:ln>
            <a:noFill/>
          </a:ln>
        </p:spPr>
        <p:txBody>
          <a:bodyPr vert="horz" wrap="square" lIns="91440" tIns="45720" rIns="91440" bIns="45720" rtlCol="0" anchor="ctr"/>
          <a:lstStyle/>
          <a:p>
            <a:pPr algn="l">
              <a:lnSpc>
                <a:spcPct val="110000"/>
              </a:lnSpc>
            </a:pPr>
            <a:r>
              <a:rPr kumimoji="1" lang="en-US" altLang="zh-CN" sz="3000">
                <a:ln w="12700">
                  <a:noFill/>
                </a:ln>
                <a:solidFill>
                  <a:srgbClr val="265CE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9" name="标题 1"/>
          <p:cNvSpPr txBox="1"/>
          <p:nvPr/>
        </p:nvSpPr>
        <p:spPr>
          <a:xfrm>
            <a:off x="5488798" y="2337062"/>
            <a:ext cx="2057873" cy="779631"/>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依赖管理与代码托管</a:t>
            </a:r>
            <a:endParaRPr kumimoji="1" lang="zh-CN" altLang="en-US"/>
          </a:p>
        </p:txBody>
      </p:sp>
      <p:sp>
        <p:nvSpPr>
          <p:cNvPr id="30" name="标题 1"/>
          <p:cNvSpPr txBox="1"/>
          <p:nvPr/>
        </p:nvSpPr>
        <p:spPr>
          <a:xfrm>
            <a:off x="4571406" y="4219895"/>
            <a:ext cx="3051046" cy="83090"/>
          </a:xfrm>
          <a:custGeom>
            <a:avLst/>
            <a:gdLst>
              <a:gd name="connsiteX0" fmla="*/ 41243 w 2074735"/>
              <a:gd name="connsiteY0" fmla="*/ 0 h 46101"/>
              <a:gd name="connsiteX1" fmla="*/ 2033492 w 2074735"/>
              <a:gd name="connsiteY1" fmla="*/ 0 h 46101"/>
              <a:gd name="connsiteX2" fmla="*/ 2074736 w 2074735"/>
              <a:gd name="connsiteY2" fmla="*/ 41243 h 46101"/>
              <a:gd name="connsiteX3" fmla="*/ 2074736 w 2074735"/>
              <a:gd name="connsiteY3" fmla="*/ 46101 h 46101"/>
              <a:gd name="connsiteX4" fmla="*/ 2074736 w 2074735"/>
              <a:gd name="connsiteY4" fmla="*/ 46101 h 46101"/>
              <a:gd name="connsiteX5" fmla="*/ 0 w 2074735"/>
              <a:gd name="connsiteY5" fmla="*/ 46101 h 46101"/>
              <a:gd name="connsiteX6" fmla="*/ 0 w 2074735"/>
              <a:gd name="connsiteY6" fmla="*/ 46101 h 46101"/>
              <a:gd name="connsiteX7" fmla="*/ 0 w 2074735"/>
              <a:gd name="connsiteY7" fmla="*/ 41243 h 46101"/>
              <a:gd name="connsiteX8" fmla="*/ 41243 w 2074735"/>
              <a:gd name="connsiteY8" fmla="*/ 0 h 46101"/>
            </a:gdLst>
            <a:ahLst/>
            <a:cxnLst/>
            <a:rect l="l" t="t" r="r" b="b"/>
            <a:pathLst>
              <a:path w="2074735" h="46101">
                <a:moveTo>
                  <a:pt x="41243" y="0"/>
                </a:moveTo>
                <a:lnTo>
                  <a:pt x="2033492" y="0"/>
                </a:lnTo>
                <a:cubicBezTo>
                  <a:pt x="2056267" y="0"/>
                  <a:pt x="2074736" y="18465"/>
                  <a:pt x="2074736" y="41243"/>
                </a:cubicBezTo>
                <a:lnTo>
                  <a:pt x="2074736" y="46101"/>
                </a:lnTo>
                <a:lnTo>
                  <a:pt x="2074736" y="46101"/>
                </a:lnTo>
                <a:lnTo>
                  <a:pt x="0" y="46101"/>
                </a:lnTo>
                <a:lnTo>
                  <a:pt x="0" y="46101"/>
                </a:lnTo>
                <a:lnTo>
                  <a:pt x="0" y="41243"/>
                </a:lnTo>
                <a:cubicBezTo>
                  <a:pt x="0" y="18465"/>
                  <a:pt x="18465" y="0"/>
                  <a:pt x="41243"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rot="10800000">
            <a:off x="4571403" y="5216007"/>
            <a:ext cx="3051046" cy="83088"/>
          </a:xfrm>
          <a:custGeom>
            <a:avLst/>
            <a:gdLst>
              <a:gd name="connsiteX0" fmla="*/ 41055 w 2074735"/>
              <a:gd name="connsiteY0" fmla="*/ -452 h 46100"/>
              <a:gd name="connsiteX1" fmla="*/ 2033304 w 2074735"/>
              <a:gd name="connsiteY1" fmla="*/ -452 h 46100"/>
              <a:gd name="connsiteX2" fmla="*/ 2074547 w 2074735"/>
              <a:gd name="connsiteY2" fmla="*/ 40791 h 46100"/>
              <a:gd name="connsiteX3" fmla="*/ 2074547 w 2074735"/>
              <a:gd name="connsiteY3" fmla="*/ 45649 h 46100"/>
              <a:gd name="connsiteX4" fmla="*/ 2074547 w 2074735"/>
              <a:gd name="connsiteY4" fmla="*/ 45649 h 46100"/>
              <a:gd name="connsiteX5" fmla="*/ -188 w 2074735"/>
              <a:gd name="connsiteY5" fmla="*/ 45649 h 46100"/>
              <a:gd name="connsiteX6" fmla="*/ -188 w 2074735"/>
              <a:gd name="connsiteY6" fmla="*/ 45649 h 46100"/>
              <a:gd name="connsiteX7" fmla="*/ -188 w 2074735"/>
              <a:gd name="connsiteY7" fmla="*/ 40791 h 46100"/>
              <a:gd name="connsiteX8" fmla="*/ 41055 w 2074735"/>
              <a:gd name="connsiteY8" fmla="*/ -452 h 46100"/>
            </a:gdLst>
            <a:ahLst/>
            <a:cxnLst/>
            <a:rect l="l" t="t" r="r" b="b"/>
            <a:pathLst>
              <a:path w="2074735" h="46100">
                <a:moveTo>
                  <a:pt x="41055" y="-452"/>
                </a:moveTo>
                <a:lnTo>
                  <a:pt x="2033304" y="-452"/>
                </a:lnTo>
                <a:cubicBezTo>
                  <a:pt x="2056078" y="-452"/>
                  <a:pt x="2074547" y="18017"/>
                  <a:pt x="2074547" y="40791"/>
                </a:cubicBezTo>
                <a:lnTo>
                  <a:pt x="2074547" y="45649"/>
                </a:lnTo>
                <a:lnTo>
                  <a:pt x="2074547" y="45649"/>
                </a:lnTo>
                <a:lnTo>
                  <a:pt x="-188" y="45649"/>
                </a:lnTo>
                <a:lnTo>
                  <a:pt x="-188" y="45649"/>
                </a:lnTo>
                <a:lnTo>
                  <a:pt x="-188" y="40791"/>
                </a:lnTo>
                <a:cubicBezTo>
                  <a:pt x="-188" y="18017"/>
                  <a:pt x="18280" y="-452"/>
                  <a:pt x="41055" y="-452"/>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4569548" y="4273830"/>
            <a:ext cx="3051046" cy="945809"/>
          </a:xfrm>
          <a:prstGeom prst="rect">
            <a:avLst/>
          </a:prstGeom>
          <a:solidFill>
            <a:schemeClr val="bg1"/>
          </a:solidFill>
          <a:ln w="12700" cap="sq">
            <a:noFill/>
            <a:miter/>
          </a:ln>
          <a:effectLst>
            <a:outerShdw blurRad="63500" sx="101000" sy="101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4680813" y="4511108"/>
            <a:ext cx="709200" cy="553998"/>
          </a:xfrm>
          <a:prstGeom prst="rect">
            <a:avLst/>
          </a:prstGeom>
          <a:noFill/>
          <a:ln>
            <a:noFill/>
          </a:ln>
        </p:spPr>
        <p:txBody>
          <a:bodyPr vert="horz" wrap="square" lIns="91440" tIns="45720" rIns="91440" bIns="45720" rtlCol="0" anchor="ctr"/>
          <a:lstStyle/>
          <a:p>
            <a:pPr algn="l">
              <a:lnSpc>
                <a:spcPct val="110000"/>
              </a:lnSpc>
            </a:pPr>
            <a:r>
              <a:rPr kumimoji="1" lang="en-US" altLang="zh-CN" sz="3000">
                <a:ln w="12700">
                  <a:noFill/>
                </a:ln>
                <a:solidFill>
                  <a:srgbClr val="265CE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34" name="标题 1"/>
          <p:cNvSpPr txBox="1"/>
          <p:nvPr/>
        </p:nvSpPr>
        <p:spPr>
          <a:xfrm>
            <a:off x="5501277" y="4353285"/>
            <a:ext cx="2057873" cy="779631"/>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总结与展望</a:t>
            </a:r>
            <a:endParaRPr kumimoji="1" lang="zh-CN" altLang="en-US"/>
          </a:p>
        </p:txBody>
      </p:sp>
      <p:sp>
        <p:nvSpPr>
          <p:cNvPr id="35" name="标题 1"/>
          <p:cNvSpPr txBox="1"/>
          <p:nvPr/>
        </p:nvSpPr>
        <p:spPr>
          <a:xfrm>
            <a:off x="8161253" y="2205784"/>
            <a:ext cx="3051046" cy="83090"/>
          </a:xfrm>
          <a:custGeom>
            <a:avLst/>
            <a:gdLst>
              <a:gd name="connsiteX0" fmla="*/ 41243 w 2074735"/>
              <a:gd name="connsiteY0" fmla="*/ 0 h 46101"/>
              <a:gd name="connsiteX1" fmla="*/ 2033492 w 2074735"/>
              <a:gd name="connsiteY1" fmla="*/ 0 h 46101"/>
              <a:gd name="connsiteX2" fmla="*/ 2074736 w 2074735"/>
              <a:gd name="connsiteY2" fmla="*/ 41243 h 46101"/>
              <a:gd name="connsiteX3" fmla="*/ 2074736 w 2074735"/>
              <a:gd name="connsiteY3" fmla="*/ 46101 h 46101"/>
              <a:gd name="connsiteX4" fmla="*/ 2074736 w 2074735"/>
              <a:gd name="connsiteY4" fmla="*/ 46101 h 46101"/>
              <a:gd name="connsiteX5" fmla="*/ 0 w 2074735"/>
              <a:gd name="connsiteY5" fmla="*/ 46101 h 46101"/>
              <a:gd name="connsiteX6" fmla="*/ 0 w 2074735"/>
              <a:gd name="connsiteY6" fmla="*/ 46101 h 46101"/>
              <a:gd name="connsiteX7" fmla="*/ 0 w 2074735"/>
              <a:gd name="connsiteY7" fmla="*/ 41243 h 46101"/>
              <a:gd name="connsiteX8" fmla="*/ 41243 w 2074735"/>
              <a:gd name="connsiteY8" fmla="*/ 0 h 46101"/>
            </a:gdLst>
            <a:ahLst/>
            <a:cxnLst/>
            <a:rect l="l" t="t" r="r" b="b"/>
            <a:pathLst>
              <a:path w="2074735" h="46101">
                <a:moveTo>
                  <a:pt x="41243" y="0"/>
                </a:moveTo>
                <a:lnTo>
                  <a:pt x="2033492" y="0"/>
                </a:lnTo>
                <a:cubicBezTo>
                  <a:pt x="2056267" y="0"/>
                  <a:pt x="2074736" y="18465"/>
                  <a:pt x="2074736" y="41243"/>
                </a:cubicBezTo>
                <a:lnTo>
                  <a:pt x="2074736" y="46101"/>
                </a:lnTo>
                <a:lnTo>
                  <a:pt x="2074736" y="46101"/>
                </a:lnTo>
                <a:lnTo>
                  <a:pt x="0" y="46101"/>
                </a:lnTo>
                <a:lnTo>
                  <a:pt x="0" y="46101"/>
                </a:lnTo>
                <a:lnTo>
                  <a:pt x="0" y="41243"/>
                </a:lnTo>
                <a:cubicBezTo>
                  <a:pt x="0" y="18465"/>
                  <a:pt x="18465" y="0"/>
                  <a:pt x="41243"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6" name="标题 1"/>
          <p:cNvSpPr txBox="1"/>
          <p:nvPr/>
        </p:nvSpPr>
        <p:spPr>
          <a:xfrm rot="10800000">
            <a:off x="8161250" y="3201896"/>
            <a:ext cx="3051046" cy="83088"/>
          </a:xfrm>
          <a:custGeom>
            <a:avLst/>
            <a:gdLst>
              <a:gd name="connsiteX0" fmla="*/ 41055 w 2074735"/>
              <a:gd name="connsiteY0" fmla="*/ -452 h 46100"/>
              <a:gd name="connsiteX1" fmla="*/ 2033304 w 2074735"/>
              <a:gd name="connsiteY1" fmla="*/ -452 h 46100"/>
              <a:gd name="connsiteX2" fmla="*/ 2074547 w 2074735"/>
              <a:gd name="connsiteY2" fmla="*/ 40791 h 46100"/>
              <a:gd name="connsiteX3" fmla="*/ 2074547 w 2074735"/>
              <a:gd name="connsiteY3" fmla="*/ 45649 h 46100"/>
              <a:gd name="connsiteX4" fmla="*/ 2074547 w 2074735"/>
              <a:gd name="connsiteY4" fmla="*/ 45649 h 46100"/>
              <a:gd name="connsiteX5" fmla="*/ -188 w 2074735"/>
              <a:gd name="connsiteY5" fmla="*/ 45649 h 46100"/>
              <a:gd name="connsiteX6" fmla="*/ -188 w 2074735"/>
              <a:gd name="connsiteY6" fmla="*/ 45649 h 46100"/>
              <a:gd name="connsiteX7" fmla="*/ -188 w 2074735"/>
              <a:gd name="connsiteY7" fmla="*/ 40791 h 46100"/>
              <a:gd name="connsiteX8" fmla="*/ 41055 w 2074735"/>
              <a:gd name="connsiteY8" fmla="*/ -452 h 46100"/>
            </a:gdLst>
            <a:ahLst/>
            <a:cxnLst/>
            <a:rect l="l" t="t" r="r" b="b"/>
            <a:pathLst>
              <a:path w="2074735" h="46100">
                <a:moveTo>
                  <a:pt x="41055" y="-452"/>
                </a:moveTo>
                <a:lnTo>
                  <a:pt x="2033304" y="-452"/>
                </a:lnTo>
                <a:cubicBezTo>
                  <a:pt x="2056078" y="-452"/>
                  <a:pt x="2074547" y="18017"/>
                  <a:pt x="2074547" y="40791"/>
                </a:cubicBezTo>
                <a:lnTo>
                  <a:pt x="2074547" y="45649"/>
                </a:lnTo>
                <a:lnTo>
                  <a:pt x="2074547" y="45649"/>
                </a:lnTo>
                <a:lnTo>
                  <a:pt x="-188" y="45649"/>
                </a:lnTo>
                <a:lnTo>
                  <a:pt x="-188" y="45649"/>
                </a:lnTo>
                <a:lnTo>
                  <a:pt x="-188" y="40791"/>
                </a:lnTo>
                <a:cubicBezTo>
                  <a:pt x="-188" y="18017"/>
                  <a:pt x="18280" y="-452"/>
                  <a:pt x="41055" y="-452"/>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a:off x="8159395" y="2259719"/>
            <a:ext cx="3051046" cy="945809"/>
          </a:xfrm>
          <a:prstGeom prst="rect">
            <a:avLst/>
          </a:prstGeom>
          <a:solidFill>
            <a:schemeClr val="bg1"/>
          </a:solidFill>
          <a:ln w="12700" cap="sq">
            <a:noFill/>
            <a:miter/>
          </a:ln>
          <a:effectLst>
            <a:outerShdw blurRad="63500" sx="101000" sy="101000" algn="ct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8270660" y="2496997"/>
            <a:ext cx="709200" cy="553998"/>
          </a:xfrm>
          <a:prstGeom prst="rect">
            <a:avLst/>
          </a:prstGeom>
          <a:noFill/>
          <a:ln>
            <a:noFill/>
          </a:ln>
        </p:spPr>
        <p:txBody>
          <a:bodyPr vert="horz" wrap="square" lIns="91440" tIns="45720" rIns="91440" bIns="45720" rtlCol="0" anchor="ctr"/>
          <a:lstStyle/>
          <a:p>
            <a:pPr algn="l">
              <a:lnSpc>
                <a:spcPct val="110000"/>
              </a:lnSpc>
            </a:pPr>
            <a:r>
              <a:rPr kumimoji="1" lang="en-US" altLang="zh-CN" sz="3000">
                <a:ln w="12700">
                  <a:noFill/>
                </a:ln>
                <a:solidFill>
                  <a:srgbClr val="265CE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39" name="标题 1"/>
          <p:cNvSpPr txBox="1"/>
          <p:nvPr/>
        </p:nvSpPr>
        <p:spPr>
          <a:xfrm>
            <a:off x="9078645" y="2339174"/>
            <a:ext cx="2057873" cy="779631"/>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研究现状与数据集</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381000"/>
            <a:ext cx="10668000" cy="533400"/>
          </a:xfrm>
          <a:prstGeom prst="rect">
            <a:avLst/>
          </a:prstGeom>
          <a:noFill/>
        </p:spPr>
        <p:txBody>
          <a:bodyPr vert="horz" wrap="square" lIns="0" tIns="0" rIns="0" bIns="0" rtlCol="0" anchor="ctr"/>
          <a:lstStyle/>
          <a:p>
            <a:pPr>
              <a:lnSpc>
                <a:spcPts val="4200"/>
              </a:lnSpc>
            </a:pPr>
            <a:r>
              <a:rPr lang="zh-CN" alt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问题和挑战</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6" name="文本框 5"/>
          <p:cNvSpPr txBox="1"/>
          <p:nvPr/>
        </p:nvSpPr>
        <p:spPr>
          <a:xfrm>
            <a:off x="785707" y="3855321"/>
            <a:ext cx="10620587" cy="830997"/>
          </a:xfrm>
          <a:prstGeom prst="rect">
            <a:avLst/>
          </a:prstGeom>
          <a:noFill/>
        </p:spPr>
        <p:txBody>
          <a:bodyPr wrap="square">
            <a:spAutoFit/>
          </a:bodyPr>
          <a:lstStyle/>
          <a:p>
            <a:r>
              <a:rPr lang="en-US" altLang="zh-CN" sz="2400" dirty="0">
                <a:solidFill>
                  <a:srgbClr val="1F1F1F"/>
                </a:solidFill>
                <a:latin typeface="ElsevierGulliver"/>
              </a:rPr>
              <a:t>3. SOD </a:t>
            </a:r>
            <a:r>
              <a:rPr lang="zh-CN" altLang="en-US" sz="2400" dirty="0">
                <a:solidFill>
                  <a:srgbClr val="1F1F1F"/>
                </a:solidFill>
                <a:latin typeface="ElsevierGulliver"/>
              </a:rPr>
              <a:t>领域在一些复杂场景中仍然存在挑战。例如，当物体与外观相似的环境混合或处于杂乱的背景中时，检测性能会明显下降。</a:t>
            </a:r>
            <a:endParaRPr lang="zh-CN" altLang="en-US" sz="2400" dirty="0"/>
          </a:p>
        </p:txBody>
      </p:sp>
      <p:sp>
        <p:nvSpPr>
          <p:cNvPr id="8" name="文本框 7"/>
          <p:cNvSpPr txBox="1"/>
          <p:nvPr/>
        </p:nvSpPr>
        <p:spPr>
          <a:xfrm>
            <a:off x="762000" y="1691994"/>
            <a:ext cx="10791051" cy="830997"/>
          </a:xfrm>
          <a:prstGeom prst="rect">
            <a:avLst/>
          </a:prstGeom>
          <a:noFill/>
        </p:spPr>
        <p:txBody>
          <a:bodyPr wrap="square">
            <a:spAutoFit/>
          </a:bodyPr>
          <a:lstStyle/>
          <a:p>
            <a:r>
              <a:rPr lang="en-US" altLang="zh-CN" sz="2400" dirty="0">
                <a:latin typeface="Inter"/>
              </a:rPr>
              <a:t>1. </a:t>
            </a:r>
            <a:r>
              <a:rPr lang="zh-CN" altLang="en-US" sz="2400" dirty="0">
                <a:latin typeface="Inter"/>
              </a:rPr>
              <a:t>尽管预训练 </a:t>
            </a:r>
            <a:r>
              <a:rPr lang="en-US" altLang="zh-CN" sz="2400" dirty="0">
                <a:latin typeface="Inter"/>
              </a:rPr>
              <a:t>CNN </a:t>
            </a:r>
            <a:r>
              <a:rPr lang="zh-CN" altLang="en-US" sz="2400" dirty="0">
                <a:latin typeface="Inter"/>
              </a:rPr>
              <a:t>网络具有多尺度、多层特征，许多深度学习模型在提取有吸引力的特征并进行聚合时仍面临挑战。</a:t>
            </a:r>
            <a:endParaRPr lang="zh-CN" altLang="en-US" sz="2400" dirty="0"/>
          </a:p>
        </p:txBody>
      </p:sp>
      <p:sp>
        <p:nvSpPr>
          <p:cNvPr id="10" name="文本框 9"/>
          <p:cNvSpPr txBox="1"/>
          <p:nvPr/>
        </p:nvSpPr>
        <p:spPr>
          <a:xfrm>
            <a:off x="742811" y="2811754"/>
            <a:ext cx="10810240" cy="830997"/>
          </a:xfrm>
          <a:prstGeom prst="rect">
            <a:avLst/>
          </a:prstGeom>
          <a:noFill/>
        </p:spPr>
        <p:txBody>
          <a:bodyPr wrap="square">
            <a:spAutoFit/>
          </a:bodyPr>
          <a:lstStyle/>
          <a:p>
            <a:r>
              <a:rPr lang="en-US" altLang="zh-CN" sz="2400" dirty="0">
                <a:latin typeface="Inter"/>
              </a:rPr>
              <a:t>2. </a:t>
            </a:r>
            <a:r>
              <a:rPr lang="zh-CN" altLang="en-US" sz="2400" dirty="0">
                <a:latin typeface="Inter"/>
              </a:rPr>
              <a:t>拥有偏差较小的大规模数据集对开发 </a:t>
            </a:r>
            <a:r>
              <a:rPr lang="en-US" altLang="zh-CN" sz="2400" dirty="0">
                <a:latin typeface="Inter"/>
              </a:rPr>
              <a:t>SOD </a:t>
            </a:r>
            <a:r>
              <a:rPr lang="zh-CN" altLang="en-US" sz="2400" dirty="0">
                <a:latin typeface="Inter"/>
              </a:rPr>
              <a:t>模型至关重要，训练数据集中的偏差会影响模型对复杂场景中显著目标的泛化能力。</a:t>
            </a:r>
            <a:endParaRPr lang="zh-CN" altLang="en-US" sz="2400" dirty="0"/>
          </a:p>
        </p:txBody>
      </p:sp>
      <p:sp>
        <p:nvSpPr>
          <p:cNvPr id="12" name="文本框 11"/>
          <p:cNvSpPr txBox="1"/>
          <p:nvPr/>
        </p:nvSpPr>
        <p:spPr>
          <a:xfrm>
            <a:off x="857956" y="5005370"/>
            <a:ext cx="6096000" cy="461665"/>
          </a:xfrm>
          <a:prstGeom prst="rect">
            <a:avLst/>
          </a:prstGeom>
          <a:noFill/>
        </p:spPr>
        <p:txBody>
          <a:bodyPr wrap="square">
            <a:spAutoFit/>
          </a:bodyPr>
          <a:lstStyle/>
          <a:p>
            <a:r>
              <a:rPr lang="en-US" altLang="zh-CN" sz="2400" dirty="0">
                <a:latin typeface="Inter"/>
              </a:rPr>
              <a:t>4. </a:t>
            </a:r>
            <a:r>
              <a:rPr lang="zh-CN" altLang="en-US" sz="2400" dirty="0">
                <a:latin typeface="Inter"/>
              </a:rPr>
              <a:t>针对移动和嵌入式应用的需求</a:t>
            </a:r>
            <a:endParaRPr lang="zh-CN" altLang="en-US" sz="2400" dirty="0"/>
          </a:p>
        </p:txBody>
      </p:sp>
      <p:grpSp>
        <p:nvGrpSpPr>
          <p:cNvPr id="7" name="组合 6"/>
          <p:cNvGrpSpPr/>
          <p:nvPr/>
        </p:nvGrpSpPr>
        <p:grpSpPr>
          <a:xfrm>
            <a:off x="267066" y="439093"/>
            <a:ext cx="417214" cy="417214"/>
            <a:chOff x="451793" y="531034"/>
            <a:chExt cx="417214" cy="417214"/>
          </a:xfrm>
        </p:grpSpPr>
        <p:sp>
          <p:nvSpPr>
            <p:cNvPr id="9"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1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95867" y="2119942"/>
            <a:ext cx="3387570" cy="3780000"/>
          </a:xfrm>
          <a:prstGeom prst="rect">
            <a:avLst/>
          </a:prstGeom>
          <a:solidFill>
            <a:schemeClr val="bg1"/>
          </a:solidFill>
          <a:ln w="12700" cap="sq">
            <a:solidFill>
              <a:schemeClr val="bg1"/>
            </a:solidFill>
            <a:miter/>
          </a:ln>
          <a:effectLst>
            <a:outerShdw blurRad="381000" dist="127000" dir="5400000" algn="t"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4" name="标题 1"/>
          <p:cNvSpPr txBox="1"/>
          <p:nvPr/>
        </p:nvSpPr>
        <p:spPr>
          <a:xfrm rot="8100000">
            <a:off x="5495652" y="1364459"/>
            <a:ext cx="1188000" cy="1188000"/>
          </a:xfrm>
          <a:prstGeom prst="teardrop">
            <a:avLst/>
          </a:prstGeom>
          <a:gradFill>
            <a:gsLst>
              <a:gs pos="0">
                <a:schemeClr val="accent1">
                  <a:lumMod val="40000"/>
                  <a:lumOff val="60000"/>
                  <a:alpha val="100000"/>
                </a:schemeClr>
              </a:gs>
              <a:gs pos="100000">
                <a:schemeClr val="accent1"/>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660402" y="2119942"/>
            <a:ext cx="3387570" cy="3780000"/>
          </a:xfrm>
          <a:prstGeom prst="rect">
            <a:avLst/>
          </a:prstGeom>
          <a:solidFill>
            <a:schemeClr val="bg1"/>
          </a:solidFill>
          <a:ln w="12700" cap="sq">
            <a:solidFill>
              <a:schemeClr val="bg1"/>
            </a:solidFill>
            <a:miter/>
          </a:ln>
          <a:effectLst>
            <a:outerShdw blurRad="381000" dist="127000" dir="5400000" algn="t"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6" name="标题 1"/>
          <p:cNvSpPr txBox="1"/>
          <p:nvPr/>
        </p:nvSpPr>
        <p:spPr>
          <a:xfrm>
            <a:off x="8131330" y="2119942"/>
            <a:ext cx="3387570" cy="3780000"/>
          </a:xfrm>
          <a:prstGeom prst="rect">
            <a:avLst/>
          </a:prstGeom>
          <a:solidFill>
            <a:schemeClr val="bg1"/>
          </a:solidFill>
          <a:ln w="12700" cap="sq">
            <a:solidFill>
              <a:schemeClr val="bg1"/>
            </a:solidFill>
            <a:miter/>
          </a:ln>
          <a:effectLst>
            <a:outerShdw blurRad="381000" dist="127000" dir="5400000" algn="t" rotWithShape="0">
              <a:schemeClr val="accent1">
                <a:alpha val="15000"/>
              </a:schemeClr>
            </a:outerShdw>
          </a:effectLst>
        </p:spPr>
        <p:txBody>
          <a:bodyPr vert="horz" wrap="square" lIns="0" tIns="0" rIns="0" bIns="0" rtlCol="0" anchor="t"/>
          <a:lstStyle/>
          <a:p>
            <a:pPr algn="ctr">
              <a:lnSpc>
                <a:spcPct val="110000"/>
              </a:lnSpc>
            </a:pPr>
            <a:endParaRPr kumimoji="1" lang="zh-CN" altLang="en-US"/>
          </a:p>
        </p:txBody>
      </p:sp>
      <p:sp>
        <p:nvSpPr>
          <p:cNvPr id="7" name="标题 1"/>
          <p:cNvSpPr txBox="1"/>
          <p:nvPr/>
        </p:nvSpPr>
        <p:spPr>
          <a:xfrm rot="8100000">
            <a:off x="1760187" y="1364459"/>
            <a:ext cx="1188000" cy="1188000"/>
          </a:xfrm>
          <a:prstGeom prst="teardrop">
            <a:avLst/>
          </a:prstGeom>
          <a:gradFill>
            <a:gsLst>
              <a:gs pos="0">
                <a:schemeClr val="accent1">
                  <a:lumMod val="40000"/>
                  <a:lumOff val="60000"/>
                  <a:alpha val="100000"/>
                </a:schemeClr>
              </a:gs>
              <a:gs pos="100000">
                <a:schemeClr val="accent1"/>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8100000">
            <a:off x="9231115" y="1364459"/>
            <a:ext cx="1188000" cy="1188000"/>
          </a:xfrm>
          <a:prstGeom prst="teardrop">
            <a:avLst/>
          </a:prstGeom>
          <a:gradFill>
            <a:gsLst>
              <a:gs pos="0">
                <a:schemeClr val="accent1">
                  <a:lumMod val="40000"/>
                  <a:lumOff val="60000"/>
                  <a:alpha val="100000"/>
                </a:schemeClr>
              </a:gs>
              <a:gs pos="100000">
                <a:schemeClr val="accent1"/>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56814" y="2987157"/>
            <a:ext cx="2794746" cy="792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显著目标检测定义</a:t>
            </a:r>
            <a:endParaRPr kumimoji="1" lang="zh-CN" altLang="en-US"/>
          </a:p>
        </p:txBody>
      </p:sp>
      <p:sp>
        <p:nvSpPr>
          <p:cNvPr id="10" name="标题 1"/>
          <p:cNvSpPr txBox="1"/>
          <p:nvPr/>
        </p:nvSpPr>
        <p:spPr>
          <a:xfrm>
            <a:off x="956814" y="3809834"/>
            <a:ext cx="2794746" cy="1800000"/>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显著目标检测旨在识别图像中吸引人类注意力的最重要区域，模拟人类视觉注意力机制，为后续视觉任务提供基础</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11" name="标题 1"/>
          <p:cNvSpPr txBox="1"/>
          <p:nvPr/>
        </p:nvSpPr>
        <p:spPr>
          <a:xfrm>
            <a:off x="2120187" y="1724459"/>
            <a:ext cx="468000" cy="468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12" name="标题 1"/>
          <p:cNvSpPr txBox="1"/>
          <p:nvPr/>
        </p:nvSpPr>
        <p:spPr>
          <a:xfrm>
            <a:off x="4692279" y="2987157"/>
            <a:ext cx="2794746" cy="792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传统方法</a:t>
            </a:r>
            <a:endParaRPr kumimoji="1" lang="zh-CN" altLang="en-US"/>
          </a:p>
        </p:txBody>
      </p:sp>
      <p:sp>
        <p:nvSpPr>
          <p:cNvPr id="13" name="标题 1"/>
          <p:cNvSpPr txBox="1"/>
          <p:nvPr/>
        </p:nvSpPr>
        <p:spPr>
          <a:xfrm>
            <a:off x="4692279" y="3809834"/>
            <a:ext cx="2794746" cy="1800000"/>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包括基于局部对比度、扩散、贝叶斯等方法，利用低级特征或图结构模型等判断像素显著性，但存在局限性</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14" name="标题 1"/>
          <p:cNvSpPr txBox="1"/>
          <p:nvPr/>
        </p:nvSpPr>
        <p:spPr>
          <a:xfrm>
            <a:off x="5831549" y="1724459"/>
            <a:ext cx="516207" cy="46800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15" name="标题 1"/>
          <p:cNvSpPr txBox="1"/>
          <p:nvPr/>
        </p:nvSpPr>
        <p:spPr>
          <a:xfrm>
            <a:off x="8427742" y="2987157"/>
            <a:ext cx="2794746" cy="792000"/>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深度学习方法</a:t>
            </a:r>
            <a:endParaRPr kumimoji="1" lang="zh-CN" altLang="en-US"/>
          </a:p>
        </p:txBody>
      </p:sp>
      <p:sp>
        <p:nvSpPr>
          <p:cNvPr id="16" name="标题 1"/>
          <p:cNvSpPr txBox="1"/>
          <p:nvPr/>
        </p:nvSpPr>
        <p:spPr>
          <a:xfrm>
            <a:off x="8427742" y="3809834"/>
            <a:ext cx="2794746" cy="1800000"/>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分为全监督、弱监督和自监督模型，全监督依赖像素级标注，弱监督使用稀疏注释，自监督无需人工标注，各有优势</a:t>
            </a:r>
            <a:r>
              <a:rPr kumimoji="1" lang="en-US" altLang="zh-CN" sz="1400" dirty="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17" name="标题 1"/>
          <p:cNvSpPr txBox="1"/>
          <p:nvPr/>
        </p:nvSpPr>
        <p:spPr>
          <a:xfrm>
            <a:off x="9591115" y="1732008"/>
            <a:ext cx="468000" cy="452901"/>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cap="sq">
            <a:noFill/>
            <a:prstDash val="solid"/>
            <a:miter/>
          </a:ln>
        </p:spPr>
        <p:txBody>
          <a:bodyPr vert="horz" wrap="square" lIns="0" tIns="0" rIns="0" bIns="0" rtlCol="0" anchor="ctr"/>
          <a:lstStyle/>
          <a:p>
            <a:pPr algn="l">
              <a:lnSpc>
                <a:spcPct val="110000"/>
              </a:lnSpc>
            </a:pPr>
            <a:endParaRPr kumimoji="1" lang="zh-CN" altLang="en-US"/>
          </a:p>
        </p:txBody>
      </p:sp>
      <p:sp>
        <p:nvSpPr>
          <p:cNvPr id="18"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研究现状</a:t>
            </a:r>
            <a:endParaRPr kumimoji="1" lang="zh-CN" altLang="en-US"/>
          </a:p>
        </p:txBody>
      </p:sp>
      <p:sp>
        <p:nvSpPr>
          <p:cNvPr id="20"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420"/>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Text 1"/>
          <p:cNvSpPr/>
          <p:nvPr/>
        </p:nvSpPr>
        <p:spPr>
          <a:xfrm>
            <a:off x="762000" y="511559"/>
            <a:ext cx="10668000" cy="533400"/>
          </a:xfrm>
          <a:prstGeom prst="rect">
            <a:avLst/>
          </a:prstGeom>
          <a:noFill/>
        </p:spPr>
        <p:txBody>
          <a:bodyPr vert="horz" wrap="square" lIns="0" tIns="0" rIns="0" bIns="0" rtlCol="0" anchor="ctr"/>
          <a:lstStyle/>
          <a:p>
            <a:pPr>
              <a:lnSpc>
                <a:spcPts val="4200"/>
              </a:lnSpc>
            </a:pPr>
            <a:r>
              <a:rPr lang="en-US" sz="3000" b="1" dirty="0">
                <a:solidFill>
                  <a:srgbClr val="000000"/>
                </a:solidFill>
                <a:latin typeface="微软雅黑" panose="020B0503020204020204" charset="-122"/>
                <a:ea typeface="微软雅黑" panose="020B0503020204020204" charset="-122"/>
                <a:cs typeface="微软雅黑" panose="020B0503020204020204" pitchFamily="34" charset="-120"/>
              </a:rPr>
              <a:t>公开数据集</a:t>
            </a:r>
            <a:endParaRPr lang="en-US" sz="3000" dirty="0"/>
          </a:p>
        </p:txBody>
      </p:sp>
      <p:sp>
        <p:nvSpPr>
          <p:cNvPr id="5" name="Text 2"/>
          <p:cNvSpPr/>
          <p:nvPr/>
        </p:nvSpPr>
        <p:spPr>
          <a:xfrm>
            <a:off x="762000" y="990600"/>
            <a:ext cx="10668000" cy="279400"/>
          </a:xfrm>
          <a:prstGeom prst="rect">
            <a:avLst/>
          </a:prstGeom>
          <a:noFill/>
        </p:spPr>
        <p:txBody>
          <a:bodyPr vert="horz" wrap="square" lIns="0" tIns="0" rIns="0" bIns="0" rtlCol="0" anchor="ctr"/>
          <a:lstStyle/>
          <a:p>
            <a:pPr>
              <a:lnSpc>
                <a:spcPts val="2200"/>
              </a:lnSpc>
            </a:pPr>
            <a:endParaRPr lang="en-US" sz="1600" dirty="0"/>
          </a:p>
        </p:txBody>
      </p:sp>
      <p:sp>
        <p:nvSpPr>
          <p:cNvPr id="7" name="Text 3"/>
          <p:cNvSpPr/>
          <p:nvPr/>
        </p:nvSpPr>
        <p:spPr>
          <a:xfrm>
            <a:off x="1104901" y="2095500"/>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01</a:t>
            </a:r>
            <a:endParaRPr lang="en-US" sz="2500" dirty="0"/>
          </a:p>
        </p:txBody>
      </p:sp>
      <p:sp>
        <p:nvSpPr>
          <p:cNvPr id="10" name="Text 6"/>
          <p:cNvSpPr/>
          <p:nvPr/>
        </p:nvSpPr>
        <p:spPr>
          <a:xfrm>
            <a:off x="3727451" y="2095500"/>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02</a:t>
            </a:r>
            <a:endParaRPr lang="en-US" sz="2500" dirty="0"/>
          </a:p>
        </p:txBody>
      </p:sp>
      <p:sp>
        <p:nvSpPr>
          <p:cNvPr id="13" name="Text 9"/>
          <p:cNvSpPr/>
          <p:nvPr/>
        </p:nvSpPr>
        <p:spPr>
          <a:xfrm>
            <a:off x="6350001" y="2095500"/>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03</a:t>
            </a:r>
            <a:endParaRPr lang="en-US" sz="2500" dirty="0"/>
          </a:p>
        </p:txBody>
      </p:sp>
      <p:sp>
        <p:nvSpPr>
          <p:cNvPr id="16" name="Text 12"/>
          <p:cNvSpPr/>
          <p:nvPr/>
        </p:nvSpPr>
        <p:spPr>
          <a:xfrm>
            <a:off x="8972551" y="2095500"/>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04</a:t>
            </a:r>
            <a:endParaRPr lang="en-US" sz="2500" dirty="0"/>
          </a:p>
        </p:txBody>
      </p:sp>
      <p:sp>
        <p:nvSpPr>
          <p:cNvPr id="19" name="Text 15"/>
          <p:cNvSpPr/>
          <p:nvPr/>
        </p:nvSpPr>
        <p:spPr>
          <a:xfrm>
            <a:off x="1104901" y="4210051"/>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05</a:t>
            </a:r>
            <a:endParaRPr lang="en-US" sz="2500" dirty="0"/>
          </a:p>
        </p:txBody>
      </p:sp>
      <p:sp>
        <p:nvSpPr>
          <p:cNvPr id="20" name="Text 16"/>
          <p:cNvSpPr/>
          <p:nvPr/>
        </p:nvSpPr>
        <p:spPr>
          <a:xfrm>
            <a:off x="3690762" y="2228081"/>
            <a:ext cx="3054349" cy="336551"/>
          </a:xfrm>
          <a:prstGeom prst="rect">
            <a:avLst/>
          </a:prstGeom>
          <a:noFill/>
        </p:spPr>
        <p:txBody>
          <a:bodyPr vert="horz" wrap="square" lIns="0" tIns="0" rIns="0" bIns="0" rtlCol="0" anchor="ctr"/>
          <a:lstStyle/>
          <a:p>
            <a:pPr algn="ctr">
              <a:lnSpc>
                <a:spcPts val="225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COD10k(</a:t>
            </a:r>
            <a:r>
              <a:rPr lang="zh-CN" altLang="en-US" sz="1600" dirty="0">
                <a:solidFill>
                  <a:srgbClr val="000000"/>
                </a:solidFill>
                <a:latin typeface="Lato" panose="020F0502020204030203" pitchFamily="34" charset="0"/>
                <a:ea typeface="inherit"/>
              </a:rPr>
              <a:t>伪装</a:t>
            </a:r>
            <a:r>
              <a:rPr lang="en-US" altLang="zh-CN" sz="1600" dirty="0">
                <a:solidFill>
                  <a:srgbClr val="000000"/>
                </a:solidFill>
                <a:latin typeface="Lato" panose="020F0502020204030203" pitchFamily="34" charset="0"/>
                <a:ea typeface="inherit"/>
              </a:rPr>
              <a:t>/</a:t>
            </a:r>
            <a:r>
              <a:rPr lang="zh-CN" altLang="en-US" sz="1600" dirty="0">
                <a:solidFill>
                  <a:srgbClr val="000000"/>
                </a:solidFill>
                <a:latin typeface="Lato" panose="020F0502020204030203" pitchFamily="34" charset="0"/>
                <a:ea typeface="inherit"/>
              </a:rPr>
              <a:t>隐藏物体检测</a:t>
            </a: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a:t>
            </a:r>
            <a:endParaRPr lang="en-US" sz="1600" b="1" dirty="0">
              <a:solidFill>
                <a:srgbClr val="000000"/>
              </a:solidFill>
              <a:latin typeface="微软雅黑" panose="020B0503020204020204" charset="-122"/>
              <a:ea typeface="微软雅黑" panose="020B0503020204020204" charset="-122"/>
              <a:cs typeface="微软雅黑" panose="020B0503020204020204" pitchFamily="34" charset="-120"/>
            </a:endParaRPr>
          </a:p>
        </p:txBody>
      </p:sp>
      <p:sp>
        <p:nvSpPr>
          <p:cNvPr id="21" name="Text 17"/>
          <p:cNvSpPr/>
          <p:nvPr/>
        </p:nvSpPr>
        <p:spPr>
          <a:xfrm>
            <a:off x="3751508" y="2647950"/>
            <a:ext cx="3693867" cy="658372"/>
          </a:xfrm>
          <a:prstGeom prst="rect">
            <a:avLst/>
          </a:prstGeom>
          <a:noFill/>
        </p:spPr>
        <p:txBody>
          <a:bodyPr vert="horz" wrap="square" lIns="0" tIns="0" rIns="0" bIns="0" rtlCol="0" anchor="ctr"/>
          <a:lstStyle/>
          <a:p>
            <a:pPr algn="ctr">
              <a:lnSpc>
                <a:spcPts val="2200"/>
              </a:lnSpc>
            </a:pPr>
            <a:r>
              <a:rPr lang="zh-CN" altLang="en-US" sz="1400" dirty="0">
                <a:solidFill>
                  <a:srgbClr val="212529"/>
                </a:solidFill>
                <a:latin typeface="Lato" panose="020F0502020204030203" pitchFamily="34" charset="0"/>
              </a:rPr>
              <a:t>感官生态学家发现，这种背景匹配伪装策略通过欺骗观察者的视觉感知系统来发挥作用。</a:t>
            </a:r>
            <a:endParaRPr lang="en-US" sz="1400" dirty="0"/>
          </a:p>
        </p:txBody>
      </p:sp>
      <p:sp>
        <p:nvSpPr>
          <p:cNvPr id="22" name="Text 18"/>
          <p:cNvSpPr/>
          <p:nvPr/>
        </p:nvSpPr>
        <p:spPr>
          <a:xfrm>
            <a:off x="6096001" y="5094619"/>
            <a:ext cx="933025" cy="166587"/>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06</a:t>
            </a:r>
            <a:endParaRPr lang="en-US" sz="2500" dirty="0"/>
          </a:p>
        </p:txBody>
      </p:sp>
      <p:sp>
        <p:nvSpPr>
          <p:cNvPr id="25" name="Text 21"/>
          <p:cNvSpPr/>
          <p:nvPr/>
        </p:nvSpPr>
        <p:spPr>
          <a:xfrm>
            <a:off x="6350001" y="4210051"/>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07</a:t>
            </a:r>
            <a:endParaRPr lang="en-US" sz="2500" dirty="0"/>
          </a:p>
        </p:txBody>
      </p:sp>
      <p:sp>
        <p:nvSpPr>
          <p:cNvPr id="28" name="Text 24"/>
          <p:cNvSpPr/>
          <p:nvPr/>
        </p:nvSpPr>
        <p:spPr>
          <a:xfrm>
            <a:off x="8972551" y="4210051"/>
            <a:ext cx="2190751" cy="482600"/>
          </a:xfrm>
          <a:prstGeom prst="rect">
            <a:avLst/>
          </a:prstGeom>
          <a:noFill/>
        </p:spPr>
        <p:txBody>
          <a:bodyPr vert="horz" wrap="square" lIns="0" tIns="0" rIns="0" bIns="0" rtlCol="0" anchor="ctr"/>
          <a:lstStyle/>
          <a:p>
            <a:pPr algn="ctr">
              <a:lnSpc>
                <a:spcPts val="3400"/>
              </a:lnSpc>
            </a:pPr>
            <a:r>
              <a:rPr lang="en-US" sz="2500" b="1" dirty="0">
                <a:solidFill>
                  <a:srgbClr val="FFFFFF"/>
                </a:solidFill>
                <a:latin typeface="微软雅黑" panose="020B0503020204020204" charset="-122"/>
                <a:ea typeface="微软雅黑" panose="020B0503020204020204" charset="-122"/>
                <a:cs typeface="微软雅黑" panose="020B0503020204020204" pitchFamily="34" charset="-120"/>
              </a:rPr>
              <a:t>08</a:t>
            </a:r>
            <a:endParaRPr lang="en-US" sz="2500"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V="1">
            <a:off x="1035051" y="1900661"/>
            <a:ext cx="2476500" cy="17251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 y="4063155"/>
            <a:ext cx="2482852" cy="1651565"/>
          </a:xfrm>
          <a:prstGeom prst="rect">
            <a:avLst/>
          </a:prstGeom>
          <a:noFill/>
          <a:extLst>
            <a:ext uri="{909E8E84-426E-40DD-AFC4-6F175D3DCCD1}">
              <a14:hiddenFill xmlns:a14="http://schemas.microsoft.com/office/drawing/2010/main">
                <a:solidFill>
                  <a:srgbClr val="FFFFFF"/>
                </a:solidFill>
              </a14:hiddenFill>
            </a:ext>
          </a:extLst>
        </p:spPr>
      </p:pic>
      <p:sp>
        <p:nvSpPr>
          <p:cNvPr id="35" name="Text 16"/>
          <p:cNvSpPr/>
          <p:nvPr/>
        </p:nvSpPr>
        <p:spPr>
          <a:xfrm>
            <a:off x="3849582" y="4451351"/>
            <a:ext cx="973244" cy="336551"/>
          </a:xfrm>
          <a:prstGeom prst="rect">
            <a:avLst/>
          </a:prstGeom>
          <a:noFill/>
        </p:spPr>
        <p:txBody>
          <a:bodyPr vert="horz" wrap="square" lIns="0" tIns="0" rIns="0" bIns="0" rtlCol="0" anchor="ctr"/>
          <a:lstStyle/>
          <a:p>
            <a:pPr algn="ctr">
              <a:lnSpc>
                <a:spcPts val="2250"/>
              </a:lnSpc>
            </a:pPr>
            <a:r>
              <a:rPr lang="en-US" sz="1600" b="1" dirty="0">
                <a:solidFill>
                  <a:srgbClr val="000000"/>
                </a:solidFill>
                <a:latin typeface="微软雅黑" panose="020B0503020204020204" charset="-122"/>
                <a:ea typeface="微软雅黑" panose="020B0503020204020204" charset="-122"/>
                <a:cs typeface="微软雅黑" panose="020B0503020204020204" pitchFamily="34" charset="-120"/>
              </a:rPr>
              <a:t>DUTS</a:t>
            </a:r>
            <a:endParaRPr lang="en-US" sz="1600" b="1" dirty="0">
              <a:solidFill>
                <a:srgbClr val="000000"/>
              </a:solidFill>
              <a:latin typeface="微软雅黑" panose="020B0503020204020204" charset="-122"/>
              <a:ea typeface="微软雅黑" panose="020B0503020204020204" charset="-122"/>
              <a:cs typeface="微软雅黑" panose="020B0503020204020204" pitchFamily="34" charset="-120"/>
            </a:endParaRPr>
          </a:p>
        </p:txBody>
      </p:sp>
      <p:sp>
        <p:nvSpPr>
          <p:cNvPr id="36" name="Text 17"/>
          <p:cNvSpPr/>
          <p:nvPr/>
        </p:nvSpPr>
        <p:spPr>
          <a:xfrm>
            <a:off x="3858400" y="4780030"/>
            <a:ext cx="3693867" cy="658372"/>
          </a:xfrm>
          <a:prstGeom prst="rect">
            <a:avLst/>
          </a:prstGeom>
          <a:noFill/>
        </p:spPr>
        <p:txBody>
          <a:bodyPr vert="horz" wrap="square" lIns="0" tIns="0" rIns="0" bIns="0" rtlCol="0" anchor="ctr"/>
          <a:lstStyle/>
          <a:p>
            <a:pPr algn="ctr">
              <a:lnSpc>
                <a:spcPts val="2200"/>
              </a:lnSpc>
            </a:pPr>
            <a:r>
              <a:rPr lang="zh-CN" altLang="en-US" sz="1400">
                <a:solidFill>
                  <a:srgbClr val="212529"/>
                </a:solidFill>
                <a:latin typeface="Lato" panose="020F0502020204030203" pitchFamily="34" charset="0"/>
              </a:rPr>
              <a:t>包含 </a:t>
            </a:r>
            <a:r>
              <a:rPr lang="en-US" altLang="zh-CN" sz="1400">
                <a:solidFill>
                  <a:srgbClr val="212529"/>
                </a:solidFill>
                <a:latin typeface="Lato" panose="020F0502020204030203" pitchFamily="34" charset="0"/>
              </a:rPr>
              <a:t>10553 </a:t>
            </a:r>
            <a:r>
              <a:rPr lang="zh-CN" altLang="en-US" sz="1400">
                <a:solidFill>
                  <a:srgbClr val="212529"/>
                </a:solidFill>
                <a:latin typeface="Lato" panose="020F0502020204030203" pitchFamily="34" charset="0"/>
              </a:rPr>
              <a:t>张训练图像和 </a:t>
            </a:r>
            <a:r>
              <a:rPr lang="en-US" altLang="zh-CN" sz="1400">
                <a:solidFill>
                  <a:srgbClr val="212529"/>
                </a:solidFill>
                <a:latin typeface="Lato" panose="020F0502020204030203" pitchFamily="34" charset="0"/>
              </a:rPr>
              <a:t>5019 </a:t>
            </a:r>
            <a:r>
              <a:rPr lang="zh-CN" altLang="en-US" sz="1400">
                <a:solidFill>
                  <a:srgbClr val="212529"/>
                </a:solidFill>
                <a:latin typeface="Lato" panose="020F0502020204030203" pitchFamily="34" charset="0"/>
              </a:rPr>
              <a:t>张测试图像。准确的像素级地面实况由 </a:t>
            </a:r>
            <a:r>
              <a:rPr lang="en-US" altLang="zh-CN" sz="1400">
                <a:solidFill>
                  <a:srgbClr val="212529"/>
                </a:solidFill>
                <a:latin typeface="Lato" panose="020F0502020204030203" pitchFamily="34" charset="0"/>
              </a:rPr>
              <a:t>50 </a:t>
            </a:r>
            <a:r>
              <a:rPr lang="zh-CN" altLang="en-US" sz="1400">
                <a:solidFill>
                  <a:srgbClr val="212529"/>
                </a:solidFill>
                <a:latin typeface="Lato" panose="020F0502020204030203" pitchFamily="34" charset="0"/>
              </a:rPr>
              <a:t>个受试者手动注释。</a:t>
            </a:r>
            <a:endParaRPr lang="en-US" sz="1400"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386" y="1900660"/>
            <a:ext cx="3684057" cy="1690445"/>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p:cNvSpPr txBox="1"/>
          <p:nvPr/>
        </p:nvSpPr>
        <p:spPr>
          <a:xfrm>
            <a:off x="9354605" y="3702757"/>
            <a:ext cx="1087616" cy="461665"/>
          </a:xfrm>
          <a:prstGeom prst="rect">
            <a:avLst/>
          </a:prstGeom>
          <a:noFill/>
        </p:spPr>
        <p:txBody>
          <a:bodyPr wrap="square">
            <a:spAutoFit/>
          </a:bodyPr>
          <a:lstStyle/>
          <a:p>
            <a:r>
              <a:rPr lang="en-US" altLang="zh-CN" sz="2400" b="1" dirty="0">
                <a:solidFill>
                  <a:srgbClr val="000000"/>
                </a:solidFill>
                <a:latin typeface="Inter"/>
              </a:rPr>
              <a:t>MSRA</a:t>
            </a:r>
            <a:endParaRPr lang="zh-CN" altLang="en-US" sz="2400" dirty="0"/>
          </a:p>
        </p:txBody>
      </p:sp>
      <p:sp>
        <p:nvSpPr>
          <p:cNvPr id="39" name="Text 17"/>
          <p:cNvSpPr/>
          <p:nvPr/>
        </p:nvSpPr>
        <p:spPr>
          <a:xfrm>
            <a:off x="7942933" y="4275139"/>
            <a:ext cx="3693867" cy="953444"/>
          </a:xfrm>
          <a:prstGeom prst="rect">
            <a:avLst/>
          </a:prstGeom>
          <a:noFill/>
        </p:spPr>
        <p:txBody>
          <a:bodyPr vert="horz" wrap="square" lIns="0" tIns="0" rIns="0" bIns="0" rtlCol="0" anchor="ctr"/>
          <a:lstStyle/>
          <a:p>
            <a:pPr algn="ctr">
              <a:lnSpc>
                <a:spcPts val="2200"/>
              </a:lnSpc>
            </a:pPr>
            <a:r>
              <a:rPr lang="zh-CN" altLang="en-US" sz="1400" dirty="0">
                <a:solidFill>
                  <a:srgbClr val="212529"/>
                </a:solidFill>
                <a:latin typeface="Lato" panose="020F0502020204030203" pitchFamily="34" charset="0"/>
              </a:rPr>
              <a:t>包含 </a:t>
            </a:r>
            <a:r>
              <a:rPr lang="en-US" altLang="zh-CN" sz="1400" dirty="0">
                <a:solidFill>
                  <a:srgbClr val="212529"/>
                </a:solidFill>
                <a:latin typeface="Lato" panose="020F0502020204030203" pitchFamily="34" charset="0"/>
              </a:rPr>
              <a:t>10000 </a:t>
            </a:r>
            <a:r>
              <a:rPr lang="zh-CN" altLang="en-US" sz="1400" dirty="0">
                <a:solidFill>
                  <a:srgbClr val="212529"/>
                </a:solidFill>
                <a:latin typeface="Lato" panose="020F0502020204030203" pitchFamily="34" charset="0"/>
              </a:rPr>
              <a:t>张图像，这些图像对来自 </a:t>
            </a:r>
            <a:r>
              <a:rPr lang="en-US" altLang="zh-CN" sz="1400" dirty="0">
                <a:solidFill>
                  <a:srgbClr val="212529"/>
                </a:solidFill>
                <a:latin typeface="Lato" panose="020F0502020204030203" pitchFamily="34" charset="0"/>
              </a:rPr>
              <a:t>MSRA </a:t>
            </a:r>
            <a:r>
              <a:rPr lang="zh-CN" altLang="en-US" sz="1400" dirty="0">
                <a:solidFill>
                  <a:srgbClr val="212529"/>
                </a:solidFill>
                <a:latin typeface="Lato" panose="020F0502020204030203" pitchFamily="34" charset="0"/>
              </a:rPr>
              <a:t>显著性对象检测数据集的 </a:t>
            </a:r>
            <a:r>
              <a:rPr lang="en-US" altLang="zh-CN" sz="1400" dirty="0">
                <a:solidFill>
                  <a:srgbClr val="212529"/>
                </a:solidFill>
                <a:latin typeface="Lato" panose="020F0502020204030203" pitchFamily="34" charset="0"/>
              </a:rPr>
              <a:t>10K </a:t>
            </a:r>
            <a:r>
              <a:rPr lang="zh-CN" altLang="en-US" sz="1400" dirty="0">
                <a:solidFill>
                  <a:srgbClr val="212529"/>
                </a:solidFill>
                <a:latin typeface="Lato" panose="020F0502020204030203" pitchFamily="34" charset="0"/>
              </a:rPr>
              <a:t>图像进行了像素级显著性标记。</a:t>
            </a:r>
            <a:endParaRPr lang="en-US" sz="1400" dirty="0"/>
          </a:p>
        </p:txBody>
      </p:sp>
      <p:grpSp>
        <p:nvGrpSpPr>
          <p:cNvPr id="12" name="组合 11"/>
          <p:cNvGrpSpPr/>
          <p:nvPr/>
        </p:nvGrpSpPr>
        <p:grpSpPr>
          <a:xfrm>
            <a:off x="270895" y="592049"/>
            <a:ext cx="417214" cy="417214"/>
            <a:chOff x="451793" y="531034"/>
            <a:chExt cx="417214" cy="417214"/>
          </a:xfrm>
        </p:grpSpPr>
        <p:sp>
          <p:nvSpPr>
            <p:cNvPr id="9"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420"/>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800000">
            <a:off x="2790678" y="1904944"/>
            <a:ext cx="1080000" cy="1944000"/>
          </a:xfrm>
          <a:prstGeom prst="round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00000">
            <a:off x="8246592" y="1904945"/>
            <a:ext cx="1080000" cy="1944000"/>
          </a:xfrm>
          <a:prstGeom prst="round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6000" y="2839456"/>
            <a:ext cx="11160000" cy="2520000"/>
          </a:xfrm>
          <a:prstGeom prst="rect">
            <a:avLst/>
          </a:prstGeom>
          <a:gradFill>
            <a:gsLst>
              <a:gs pos="41000">
                <a:schemeClr val="bg1">
                  <a:alpha val="100000"/>
                </a:schemeClr>
              </a:gs>
              <a:gs pos="79000">
                <a:schemeClr val="bg1">
                  <a:lumMod val="95000"/>
                </a:schemeClr>
              </a:gs>
            </a:gsLst>
            <a:lin ang="162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a:off x="516000" y="2839456"/>
            <a:ext cx="11160000" cy="0"/>
          </a:xfrm>
          <a:prstGeom prst="line">
            <a:avLst/>
          </a:prstGeom>
          <a:noFill/>
          <a:ln w="19050" cap="sq">
            <a:solidFill>
              <a:schemeClr val="accent1"/>
            </a:solidFill>
            <a:miter/>
            <a:tailEnd type="none"/>
          </a:ln>
        </p:spPr>
      </p:cxnSp>
      <p:sp>
        <p:nvSpPr>
          <p:cNvPr id="7" name="标题 1"/>
          <p:cNvSpPr txBox="1"/>
          <p:nvPr/>
        </p:nvSpPr>
        <p:spPr>
          <a:xfrm>
            <a:off x="1021693" y="3121271"/>
            <a:ext cx="4680000" cy="432000"/>
          </a:xfrm>
          <a:prstGeom prst="rect">
            <a:avLst/>
          </a:prstGeom>
          <a:noFill/>
          <a:ln w="12700" cap="sq">
            <a:noFill/>
            <a:miter/>
          </a:ln>
        </p:spPr>
        <p:txBody>
          <a:bodyPr vert="horz" wrap="square" lIns="0" tIns="0" rIns="0" bIns="0" rtlCol="0" anchor="ctr"/>
          <a:lstStyle/>
          <a:p>
            <a:pPr algn="ctr">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公开数据集</a:t>
            </a:r>
            <a:endParaRPr kumimoji="1" lang="zh-CN" altLang="en-US"/>
          </a:p>
        </p:txBody>
      </p:sp>
      <p:sp>
        <p:nvSpPr>
          <p:cNvPr id="8" name="标题 1"/>
          <p:cNvSpPr txBox="1"/>
          <p:nvPr/>
        </p:nvSpPr>
        <p:spPr>
          <a:xfrm>
            <a:off x="1021693" y="3731555"/>
            <a:ext cx="4680000" cy="1742201"/>
          </a:xfrm>
          <a:prstGeom prst="rect">
            <a:avLst/>
          </a:prstGeom>
          <a:noFill/>
          <a:ln>
            <a:noFill/>
          </a:ln>
        </p:spPr>
        <p:txBody>
          <a:bodyPr vert="horz" wrap="square" lIns="0" tIns="0" rIns="0" bIns="0" rtlCol="0" anchor="t"/>
          <a:lstStyle/>
          <a:p>
            <a:pPr algn="ctr">
              <a:lnSpc>
                <a:spcPct val="150000"/>
              </a:lnSpc>
            </a:pPr>
            <a:r>
              <a:rPr kumimoji="1" lang="en-US" altLang="zh-CN" sz="1400" dirty="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如COD10k、MSRA、DUTS等，包含不同数量和类型的图像及其标注，为模型训练和评估提供数据支持。</a:t>
            </a:r>
            <a:endParaRPr kumimoji="1" lang="zh-CN" altLang="en-US" dirty="0"/>
          </a:p>
        </p:txBody>
      </p:sp>
      <p:sp>
        <p:nvSpPr>
          <p:cNvPr id="9" name="标题 1"/>
          <p:cNvSpPr txBox="1"/>
          <p:nvPr/>
        </p:nvSpPr>
        <p:spPr>
          <a:xfrm>
            <a:off x="6477607" y="3121271"/>
            <a:ext cx="4680000" cy="432000"/>
          </a:xfrm>
          <a:prstGeom prst="rect">
            <a:avLst/>
          </a:prstGeom>
          <a:noFill/>
          <a:ln w="12700" cap="sq">
            <a:noFill/>
            <a:miter/>
          </a:ln>
        </p:spPr>
        <p:txBody>
          <a:bodyPr vert="horz" wrap="square" lIns="0" tIns="0" rIns="0" bIns="0" rtlCol="0" anchor="ctr"/>
          <a:lstStyle/>
          <a:p>
            <a:pPr algn="ctr">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评估指标</a:t>
            </a:r>
            <a:endParaRPr kumimoji="1" lang="zh-CN" altLang="en-US"/>
          </a:p>
        </p:txBody>
      </p:sp>
      <p:sp>
        <p:nvSpPr>
          <p:cNvPr id="10" name="标题 1"/>
          <p:cNvSpPr txBox="1"/>
          <p:nvPr/>
        </p:nvSpPr>
        <p:spPr>
          <a:xfrm>
            <a:off x="6477607" y="3731555"/>
            <a:ext cx="4680000" cy="174220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常用指标包括MAE、F- measure、S- measure等，从不同角度衡量模型性能，帮助评估和改进模型。</a:t>
            </a:r>
            <a:endParaRPr kumimoji="1" lang="zh-CN" altLang="en-US"/>
          </a:p>
        </p:txBody>
      </p:sp>
      <p:sp>
        <p:nvSpPr>
          <p:cNvPr id="11" name="标题 1"/>
          <p:cNvSpPr txBox="1"/>
          <p:nvPr/>
        </p:nvSpPr>
        <p:spPr>
          <a:xfrm rot="1800000">
            <a:off x="8668622" y="2220870"/>
            <a:ext cx="720000" cy="432000"/>
          </a:xfrm>
          <a:prstGeom prst="rect">
            <a:avLst/>
          </a:prstGeom>
          <a:noFill/>
          <a:ln>
            <a:noFill/>
          </a:ln>
          <a:effectLst/>
        </p:spPr>
        <p:txBody>
          <a:bodyPr vert="horz" wrap="square" lIns="0" tIns="0" rIns="0" bIns="0" rtlCol="0" anchor="t"/>
          <a:lstStyle/>
          <a:p>
            <a:pPr algn="ctr">
              <a:lnSpc>
                <a:spcPct val="110000"/>
              </a:lnSpc>
            </a:pPr>
            <a:r>
              <a:rPr kumimoji="1" lang="en-US" altLang="zh-CN" sz="32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02</a:t>
            </a:r>
            <a:endParaRPr kumimoji="1" lang="zh-CN" altLang="en-US"/>
          </a:p>
        </p:txBody>
      </p:sp>
      <p:sp>
        <p:nvSpPr>
          <p:cNvPr id="12" name="标题 1"/>
          <p:cNvSpPr txBox="1"/>
          <p:nvPr/>
        </p:nvSpPr>
        <p:spPr>
          <a:xfrm rot="1800000">
            <a:off x="3212708" y="2220869"/>
            <a:ext cx="720000" cy="432000"/>
          </a:xfrm>
          <a:prstGeom prst="rect">
            <a:avLst/>
          </a:prstGeom>
          <a:noFill/>
          <a:ln>
            <a:noFill/>
          </a:ln>
          <a:effectLst/>
        </p:spPr>
        <p:txBody>
          <a:bodyPr vert="horz" wrap="square" lIns="0" tIns="0" rIns="0" bIns="0" rtlCol="0" anchor="t"/>
          <a:lstStyle/>
          <a:p>
            <a:pPr algn="ctr">
              <a:lnSpc>
                <a:spcPct val="110000"/>
              </a:lnSpc>
            </a:pPr>
            <a:r>
              <a:rPr kumimoji="1" lang="en-US" altLang="zh-CN" sz="3200">
                <a:ln w="12700">
                  <a:noFill/>
                </a:ln>
                <a:solidFill>
                  <a:srgbClr val="FFFFFF">
                    <a:alpha val="100000"/>
                  </a:srgbClr>
                </a:solidFill>
                <a:latin typeface="OPPOSans L" panose="00020600040101010101" charset="-122"/>
                <a:ea typeface="OPPOSans L" panose="00020600040101010101" charset="-122"/>
                <a:cs typeface="OPPOSans L" panose="00020600040101010101" charset="-122"/>
              </a:rPr>
              <a:t>01</a:t>
            </a:r>
            <a:endParaRPr kumimoji="1" lang="zh-CN" altLang="en-US"/>
          </a:p>
        </p:txBody>
      </p:sp>
      <p:sp>
        <p:nvSpPr>
          <p:cNvPr id="13"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数据集与指标</a:t>
            </a:r>
            <a:endParaRPr kumimoji="1" lang="zh-CN" altLang="en-US"/>
          </a:p>
        </p:txBody>
      </p:sp>
      <p:sp>
        <p:nvSpPr>
          <p:cNvPr id="15"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270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88828"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260368" y="699068"/>
            <a:ext cx="4603672" cy="5151375"/>
          </a:xfrm>
          <a:prstGeom prst="rect">
            <a:avLst/>
          </a:prstGeom>
          <a:noFill/>
          <a:ln>
            <a:noFill/>
          </a:ln>
        </p:spPr>
      </p:pic>
      <p:sp>
        <p:nvSpPr>
          <p:cNvPr id="5" name="标题 1"/>
          <p:cNvSpPr txBox="1"/>
          <p:nvPr/>
        </p:nvSpPr>
        <p:spPr>
          <a:xfrm>
            <a:off x="11739916"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2700000">
            <a:off x="7189696" y="514490"/>
            <a:ext cx="1132623" cy="1132620"/>
          </a:xfrm>
          <a:custGeom>
            <a:avLst/>
            <a:gdLst>
              <a:gd name="connsiteX0" fmla="*/ 844421 w 1132623"/>
              <a:gd name="connsiteY0" fmla="*/ 115719 h 1132620"/>
              <a:gd name="connsiteX1" fmla="*/ 960140 w 1132623"/>
              <a:gd name="connsiteY1" fmla="*/ 115719 h 1132620"/>
              <a:gd name="connsiteX2" fmla="*/ 960140 w 1132623"/>
              <a:gd name="connsiteY2" fmla="*/ 0 h 1132620"/>
              <a:gd name="connsiteX3" fmla="*/ 1016904 w 1132623"/>
              <a:gd name="connsiteY3" fmla="*/ 0 h 1132620"/>
              <a:gd name="connsiteX4" fmla="*/ 1016904 w 1132623"/>
              <a:gd name="connsiteY4" fmla="*/ 115719 h 1132620"/>
              <a:gd name="connsiteX5" fmla="*/ 1132623 w 1132623"/>
              <a:gd name="connsiteY5" fmla="*/ 115719 h 1132620"/>
              <a:gd name="connsiteX6" fmla="*/ 1132623 w 1132623"/>
              <a:gd name="connsiteY6" fmla="*/ 172483 h 1132620"/>
              <a:gd name="connsiteX7" fmla="*/ 1016904 w 1132623"/>
              <a:gd name="connsiteY7" fmla="*/ 172483 h 1132620"/>
              <a:gd name="connsiteX8" fmla="*/ 1016904 w 1132623"/>
              <a:gd name="connsiteY8" fmla="*/ 288202 h 1132620"/>
              <a:gd name="connsiteX9" fmla="*/ 960140 w 1132623"/>
              <a:gd name="connsiteY9" fmla="*/ 288202 h 1132620"/>
              <a:gd name="connsiteX10" fmla="*/ 960140 w 1132623"/>
              <a:gd name="connsiteY10" fmla="*/ 172483 h 1132620"/>
              <a:gd name="connsiteX11" fmla="*/ 844421 w 1132623"/>
              <a:gd name="connsiteY11" fmla="*/ 172483 h 1132620"/>
              <a:gd name="connsiteX12" fmla="*/ 422211 w 1132623"/>
              <a:gd name="connsiteY12" fmla="*/ 537928 h 1132620"/>
              <a:gd name="connsiteX13" fmla="*/ 537929 w 1132623"/>
              <a:gd name="connsiteY13" fmla="*/ 537928 h 1132620"/>
              <a:gd name="connsiteX14" fmla="*/ 537929 w 1132623"/>
              <a:gd name="connsiteY14" fmla="*/ 422209 h 1132620"/>
              <a:gd name="connsiteX15" fmla="*/ 594693 w 1132623"/>
              <a:gd name="connsiteY15" fmla="*/ 422209 h 1132620"/>
              <a:gd name="connsiteX16" fmla="*/ 594693 w 1132623"/>
              <a:gd name="connsiteY16" fmla="*/ 537928 h 1132620"/>
              <a:gd name="connsiteX17" fmla="*/ 710412 w 1132623"/>
              <a:gd name="connsiteY17" fmla="*/ 537928 h 1132620"/>
              <a:gd name="connsiteX18" fmla="*/ 710412 w 1132623"/>
              <a:gd name="connsiteY18" fmla="*/ 594692 h 1132620"/>
              <a:gd name="connsiteX19" fmla="*/ 594693 w 1132623"/>
              <a:gd name="connsiteY19" fmla="*/ 594692 h 1132620"/>
              <a:gd name="connsiteX20" fmla="*/ 594693 w 1132623"/>
              <a:gd name="connsiteY20" fmla="*/ 710411 h 1132620"/>
              <a:gd name="connsiteX21" fmla="*/ 537929 w 1132623"/>
              <a:gd name="connsiteY21" fmla="*/ 710411 h 1132620"/>
              <a:gd name="connsiteX22" fmla="*/ 537930 w 1132623"/>
              <a:gd name="connsiteY22" fmla="*/ 594692 h 1132620"/>
              <a:gd name="connsiteX23" fmla="*/ 422210 w 1132623"/>
              <a:gd name="connsiteY23" fmla="*/ 594692 h 1132620"/>
              <a:gd name="connsiteX24" fmla="*/ 1 w 1132623"/>
              <a:gd name="connsiteY24" fmla="*/ 960137 h 1132620"/>
              <a:gd name="connsiteX25" fmla="*/ 115719 w 1132623"/>
              <a:gd name="connsiteY25" fmla="*/ 960137 h 1132620"/>
              <a:gd name="connsiteX26" fmla="*/ 115719 w 1132623"/>
              <a:gd name="connsiteY26" fmla="*/ 844418 h 1132620"/>
              <a:gd name="connsiteX27" fmla="*/ 172484 w 1132623"/>
              <a:gd name="connsiteY27" fmla="*/ 844418 h 1132620"/>
              <a:gd name="connsiteX28" fmla="*/ 172483 w 1132623"/>
              <a:gd name="connsiteY28" fmla="*/ 960137 h 1132620"/>
              <a:gd name="connsiteX29" fmla="*/ 288203 w 1132623"/>
              <a:gd name="connsiteY29" fmla="*/ 960137 h 1132620"/>
              <a:gd name="connsiteX30" fmla="*/ 288202 w 1132623"/>
              <a:gd name="connsiteY30" fmla="*/ 1016901 h 1132620"/>
              <a:gd name="connsiteX31" fmla="*/ 172483 w 1132623"/>
              <a:gd name="connsiteY31" fmla="*/ 1016901 h 1132620"/>
              <a:gd name="connsiteX32" fmla="*/ 172484 w 1132623"/>
              <a:gd name="connsiteY32" fmla="*/ 1132620 h 1132620"/>
              <a:gd name="connsiteX33" fmla="*/ 115719 w 1132623"/>
              <a:gd name="connsiteY33" fmla="*/ 1132620 h 1132620"/>
              <a:gd name="connsiteX34" fmla="*/ 115720 w 1132623"/>
              <a:gd name="connsiteY34" fmla="*/ 1016901 h 1132620"/>
              <a:gd name="connsiteX35" fmla="*/ 0 w 1132623"/>
              <a:gd name="connsiteY35" fmla="*/ 1016901 h 1132620"/>
            </a:gdLst>
            <a:ahLst/>
            <a:cxnLst/>
            <a:rect l="l" t="t" r="r" b="b"/>
            <a:pathLst>
              <a:path w="1132623" h="1132620">
                <a:moveTo>
                  <a:pt x="844421" y="115719"/>
                </a:moveTo>
                <a:lnTo>
                  <a:pt x="960140" y="115719"/>
                </a:lnTo>
                <a:lnTo>
                  <a:pt x="960140" y="0"/>
                </a:lnTo>
                <a:lnTo>
                  <a:pt x="1016904" y="0"/>
                </a:lnTo>
                <a:lnTo>
                  <a:pt x="1016904" y="115719"/>
                </a:lnTo>
                <a:lnTo>
                  <a:pt x="1132623" y="115719"/>
                </a:lnTo>
                <a:lnTo>
                  <a:pt x="1132623" y="172483"/>
                </a:lnTo>
                <a:lnTo>
                  <a:pt x="1016904" y="172483"/>
                </a:lnTo>
                <a:lnTo>
                  <a:pt x="1016904" y="288202"/>
                </a:lnTo>
                <a:lnTo>
                  <a:pt x="960140" y="288202"/>
                </a:lnTo>
                <a:lnTo>
                  <a:pt x="960140" y="172483"/>
                </a:lnTo>
                <a:lnTo>
                  <a:pt x="844421" y="172483"/>
                </a:lnTo>
                <a:close/>
                <a:moveTo>
                  <a:pt x="422211" y="537928"/>
                </a:moveTo>
                <a:lnTo>
                  <a:pt x="537929" y="537928"/>
                </a:lnTo>
                <a:lnTo>
                  <a:pt x="537929" y="422209"/>
                </a:lnTo>
                <a:lnTo>
                  <a:pt x="594693" y="422209"/>
                </a:lnTo>
                <a:lnTo>
                  <a:pt x="594693" y="537928"/>
                </a:lnTo>
                <a:lnTo>
                  <a:pt x="710412" y="537928"/>
                </a:lnTo>
                <a:lnTo>
                  <a:pt x="710412" y="594692"/>
                </a:lnTo>
                <a:lnTo>
                  <a:pt x="594693" y="594692"/>
                </a:lnTo>
                <a:lnTo>
                  <a:pt x="594693" y="710411"/>
                </a:lnTo>
                <a:lnTo>
                  <a:pt x="537929" y="710411"/>
                </a:lnTo>
                <a:lnTo>
                  <a:pt x="537930" y="594692"/>
                </a:lnTo>
                <a:lnTo>
                  <a:pt x="422210" y="594692"/>
                </a:lnTo>
                <a:close/>
                <a:moveTo>
                  <a:pt x="1" y="960137"/>
                </a:moveTo>
                <a:lnTo>
                  <a:pt x="115719" y="960137"/>
                </a:lnTo>
                <a:lnTo>
                  <a:pt x="115719" y="844418"/>
                </a:lnTo>
                <a:lnTo>
                  <a:pt x="172484" y="844418"/>
                </a:lnTo>
                <a:lnTo>
                  <a:pt x="172483" y="960137"/>
                </a:lnTo>
                <a:lnTo>
                  <a:pt x="288203" y="960137"/>
                </a:lnTo>
                <a:lnTo>
                  <a:pt x="288202" y="1016901"/>
                </a:lnTo>
                <a:lnTo>
                  <a:pt x="172483" y="1016901"/>
                </a:lnTo>
                <a:lnTo>
                  <a:pt x="172484" y="1132620"/>
                </a:lnTo>
                <a:lnTo>
                  <a:pt x="115719" y="1132620"/>
                </a:lnTo>
                <a:lnTo>
                  <a:pt x="115720" y="1016901"/>
                </a:lnTo>
                <a:lnTo>
                  <a:pt x="0" y="101690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5877835" y="1916855"/>
            <a:ext cx="608637" cy="608637"/>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524263" y="1602163"/>
            <a:ext cx="770159" cy="770159"/>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265813"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61427"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5096749" y="2871647"/>
            <a:ext cx="6577155" cy="2177094"/>
          </a:xfrm>
          <a:prstGeom prst="rect">
            <a:avLst/>
          </a:prstGeom>
          <a:noFill/>
          <a:ln>
            <a:noFill/>
          </a:ln>
        </p:spPr>
        <p:txBody>
          <a:bodyPr vert="horz" wrap="square" lIns="0" tIns="0" rIns="0" bIns="0" rtlCol="0" anchor="ctr"/>
          <a:lstStyle/>
          <a:p>
            <a:pPr algn="r">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模型训练与分析</a:t>
            </a:r>
            <a:endParaRPr kumimoji="1" lang="zh-CN" altLang="en-US"/>
          </a:p>
        </p:txBody>
      </p:sp>
      <p:sp>
        <p:nvSpPr>
          <p:cNvPr id="12" name="标题 1"/>
          <p:cNvSpPr txBox="1"/>
          <p:nvPr/>
        </p:nvSpPr>
        <p:spPr>
          <a:xfrm flipH="1">
            <a:off x="5785181" y="5103584"/>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539468" y="1705660"/>
            <a:ext cx="2924969" cy="1223355"/>
          </a:xfrm>
          <a:prstGeom prst="rect">
            <a:avLst/>
          </a:prstGeom>
          <a:noFill/>
          <a:ln>
            <a:noFill/>
          </a:ln>
        </p:spPr>
        <p:txBody>
          <a:bodyPr vert="horz" wrap="square" lIns="0" tIns="0" rIns="0" bIns="0" rtlCol="0" anchor="b"/>
          <a:lstStyle/>
          <a:p>
            <a:pPr algn="r">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14" name="标题 1"/>
          <p:cNvSpPr txBox="1"/>
          <p:nvPr/>
        </p:nvSpPr>
        <p:spPr>
          <a:xfrm>
            <a:off x="10617843" y="30037"/>
            <a:ext cx="1602676" cy="2898978"/>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04</a:t>
            </a:r>
            <a:endParaRPr kumimoji="1" lang="zh-CN" altLang="en-US"/>
          </a:p>
        </p:txBody>
      </p:sp>
      <p:sp>
        <p:nvSpPr>
          <p:cNvPr id="15"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圆角 19"/>
          <p:cNvSpPr/>
          <p:nvPr/>
        </p:nvSpPr>
        <p:spPr>
          <a:xfrm>
            <a:off x="2204" y="1371282"/>
            <a:ext cx="7701472" cy="4964551"/>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7" name="组合 16"/>
          <p:cNvGrpSpPr/>
          <p:nvPr/>
        </p:nvGrpSpPr>
        <p:grpSpPr>
          <a:xfrm>
            <a:off x="7418659" y="2188744"/>
            <a:ext cx="4124269" cy="1553236"/>
            <a:chOff x="7229483" y="2494051"/>
            <a:chExt cx="4125224" cy="1553596"/>
          </a:xfrm>
        </p:grpSpPr>
        <p:pic>
          <p:nvPicPr>
            <p:cNvPr id="16" name="Picture 4" descr="查看图片"/>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35513" y="2494051"/>
              <a:ext cx="1135428" cy="113542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7229483" y="3043266"/>
              <a:ext cx="4125224" cy="1004381"/>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zh-CN" altLang="en-US" sz="8800" dirty="0">
                  <a:solidFill>
                    <a:schemeClr val="bg1"/>
                  </a:solidFill>
                  <a:latin typeface="思源宋体 CN Heavy" panose="02020900000000000000" charset="-122"/>
                  <a:ea typeface="思源宋体 CN Heavy" panose="02020900000000000000" charset="-122"/>
                  <a:cs typeface="思源宋体 CN Heavy" panose="02020900000000000000" charset="-122"/>
                  <a:sym typeface="+mn-lt"/>
                </a:rPr>
                <a:t>目录</a:t>
              </a:r>
              <a:r>
                <a:rPr kumimoji="1" lang="en-US" altLang="zh-CN" sz="8800" dirty="0">
                  <a:solidFill>
                    <a:schemeClr val="bg1"/>
                  </a:solidFill>
                  <a:latin typeface="思源宋体 CN Heavy" panose="02020900000000000000" charset="-122"/>
                  <a:ea typeface="思源宋体 CN Heavy" panose="02020900000000000000" charset="-122"/>
                  <a:cs typeface="思源宋体 CN Heavy" panose="02020900000000000000" charset="-122"/>
                  <a:sym typeface="+mn-lt"/>
                </a:rPr>
                <a:t>__</a:t>
              </a:r>
              <a:endParaRPr kumimoji="1" lang="en-US" altLang="zh-CN" sz="7200" dirty="0">
                <a:solidFill>
                  <a:schemeClr val="bg1"/>
                </a:solidFill>
                <a:latin typeface="思源宋体 CN Heavy" panose="02020900000000000000" charset="-122"/>
                <a:ea typeface="思源宋体 CN Heavy" panose="02020900000000000000" charset="-122"/>
                <a:cs typeface="思源宋体 CN Heavy" panose="02020900000000000000" charset="-122"/>
                <a:sym typeface="+mn-lt"/>
              </a:endParaRPr>
            </a:p>
            <a:p>
              <a:pPr lvl="0" algn="ctr"/>
              <a:r>
                <a:rPr lang="en-US" altLang="zh-CN" sz="4000" dirty="0">
                  <a:solidFill>
                    <a:schemeClr val="bg1"/>
                  </a:solidFill>
                  <a:latin typeface="思源宋体 CN Heavy" panose="02020900000000000000" charset="-122"/>
                  <a:ea typeface="思源宋体 CN Heavy" panose="02020900000000000000" charset="-122"/>
                  <a:cs typeface="思源宋体 CN Heavy" panose="02020900000000000000" charset="-122"/>
                  <a:sym typeface="+mn-lt"/>
                </a:rPr>
                <a:t>DIRECTORY</a:t>
              </a:r>
              <a:endParaRPr lang="en-US" altLang="zh-CN" sz="4000" dirty="0">
                <a:solidFill>
                  <a:schemeClr val="bg1"/>
                </a:solidFill>
                <a:latin typeface="思源宋体 CN Heavy" panose="02020900000000000000" charset="-122"/>
                <a:ea typeface="思源宋体 CN Heavy" panose="02020900000000000000" charset="-122"/>
                <a:cs typeface="思源宋体 CN Heavy" panose="02020900000000000000" charset="-122"/>
                <a:sym typeface="+mn-lt"/>
              </a:endParaRPr>
            </a:p>
          </p:txBody>
        </p:sp>
      </p:grpSp>
      <p:sp>
        <p:nvSpPr>
          <p:cNvPr id="5" name="矩形 4"/>
          <p:cNvSpPr/>
          <p:nvPr/>
        </p:nvSpPr>
        <p:spPr bwMode="auto">
          <a:xfrm>
            <a:off x="3647531" y="2063907"/>
            <a:ext cx="3283460" cy="5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b="1" dirty="0">
                <a:solidFill>
                  <a:schemeClr val="accent1"/>
                </a:solidFill>
                <a:latin typeface="思源黑体 CN Bold" panose="020B0800000000000000" charset="-122"/>
                <a:ea typeface="思源黑体 CN Bold" panose="020B0800000000000000" charset="-122"/>
                <a:cs typeface="+mn-ea"/>
                <a:sym typeface="+mn-lt"/>
              </a:rPr>
              <a:t>DSS-PYTORCH</a:t>
            </a:r>
            <a:endParaRPr lang="zh-CN" altLang="en-US" sz="2800" b="1" dirty="0">
              <a:solidFill>
                <a:schemeClr val="accent1"/>
              </a:solidFill>
              <a:latin typeface="思源黑体 CN Bold" panose="020B0800000000000000" charset="-122"/>
              <a:ea typeface="思源黑体 CN Bold" panose="020B0800000000000000" charset="-122"/>
              <a:cs typeface="+mn-ea"/>
              <a:sym typeface="+mn-lt"/>
            </a:endParaRPr>
          </a:p>
        </p:txBody>
      </p:sp>
      <p:sp>
        <p:nvSpPr>
          <p:cNvPr id="8" name="矩形 7"/>
          <p:cNvSpPr/>
          <p:nvPr/>
        </p:nvSpPr>
        <p:spPr bwMode="auto">
          <a:xfrm>
            <a:off x="3646896" y="3054913"/>
            <a:ext cx="3284095" cy="5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zh-CN" sz="2800" b="1" dirty="0">
                <a:solidFill>
                  <a:schemeClr val="accent1"/>
                </a:solidFill>
                <a:latin typeface="思源黑体 CN Bold" panose="020B0800000000000000" charset="-122"/>
                <a:ea typeface="思源黑体 CN Bold" panose="020B0800000000000000" charset="-122"/>
                <a:cs typeface="+mn-ea"/>
                <a:sym typeface="+mn-lt"/>
              </a:rPr>
              <a:t>SSLSOD</a:t>
            </a:r>
            <a:r>
              <a:rPr lang="en-US" altLang="zh-CN" sz="2800" b="1" dirty="0">
                <a:solidFill>
                  <a:srgbClr val="314D90"/>
                </a:solidFill>
                <a:latin typeface="思源宋体 CN Heavy" panose="02020900000000000000" charset="-122"/>
                <a:ea typeface="思源宋体 CN Heavy" panose="02020900000000000000" charset="-122"/>
                <a:cs typeface="+mn-ea"/>
                <a:sym typeface="+mn-lt"/>
              </a:rPr>
              <a:t>模型</a:t>
            </a:r>
            <a:endParaRPr lang="zh-CN" altLang="en-US" sz="2800" b="1" dirty="0">
              <a:solidFill>
                <a:schemeClr val="accent1"/>
              </a:solidFill>
              <a:latin typeface="思源黑体 CN Bold" panose="020B0800000000000000" charset="-122"/>
              <a:ea typeface="思源黑体 CN Bold" panose="020B0800000000000000" charset="-122"/>
              <a:cs typeface="+mn-ea"/>
              <a:sym typeface="+mn-lt"/>
            </a:endParaRPr>
          </a:p>
        </p:txBody>
      </p:sp>
      <p:sp>
        <p:nvSpPr>
          <p:cNvPr id="11" name="矩形 10"/>
          <p:cNvSpPr/>
          <p:nvPr/>
        </p:nvSpPr>
        <p:spPr bwMode="auto">
          <a:xfrm>
            <a:off x="3504815" y="3970371"/>
            <a:ext cx="4261272" cy="549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b="1" dirty="0">
                <a:solidFill>
                  <a:schemeClr val="accent1"/>
                </a:solidFill>
                <a:latin typeface="思源黑体 CN Bold" panose="020B0800000000000000" charset="-122"/>
                <a:ea typeface="思源黑体 CN Bold" panose="020B0800000000000000" charset="-122"/>
                <a:cs typeface="+mn-ea"/>
                <a:sym typeface="+mn-lt"/>
              </a:rPr>
              <a:t>Scribble Annotations</a:t>
            </a:r>
            <a:endParaRPr lang="zh-CN" altLang="en-US" sz="2800" b="1" dirty="0">
              <a:solidFill>
                <a:schemeClr val="accent1"/>
              </a:solidFill>
              <a:latin typeface="思源黑体 CN Bold" panose="020B0800000000000000" charset="-122"/>
              <a:ea typeface="思源黑体 CN Bold" panose="020B0800000000000000" charset="-122"/>
              <a:cs typeface="+mn-ea"/>
              <a:sym typeface="+mn-lt"/>
            </a:endParaRPr>
          </a:p>
        </p:txBody>
      </p:sp>
      <p:grpSp>
        <p:nvGrpSpPr>
          <p:cNvPr id="24" name="组合 23"/>
          <p:cNvGrpSpPr/>
          <p:nvPr/>
        </p:nvGrpSpPr>
        <p:grpSpPr>
          <a:xfrm>
            <a:off x="7936598" y="4683454"/>
            <a:ext cx="3277111" cy="215202"/>
            <a:chOff x="9978397" y="5163509"/>
            <a:chExt cx="937252" cy="215252"/>
          </a:xfrm>
        </p:grpSpPr>
        <p:sp>
          <p:nvSpPr>
            <p:cNvPr id="21" name="箭头: V 形 20"/>
            <p:cNvSpPr/>
            <p:nvPr/>
          </p:nvSpPr>
          <p:spPr>
            <a:xfrm flipH="1">
              <a:off x="9978397" y="5163509"/>
              <a:ext cx="207632" cy="207632"/>
            </a:xfrm>
            <a:prstGeom prst="chevron">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箭头: V 形 21"/>
            <p:cNvSpPr/>
            <p:nvPr/>
          </p:nvSpPr>
          <p:spPr>
            <a:xfrm flipH="1">
              <a:off x="10206517" y="5163509"/>
              <a:ext cx="207632" cy="207632"/>
            </a:xfrm>
            <a:prstGeom prst="chevron">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箭头: V 形 22"/>
            <p:cNvSpPr/>
            <p:nvPr/>
          </p:nvSpPr>
          <p:spPr>
            <a:xfrm flipH="1">
              <a:off x="10434637" y="5171129"/>
              <a:ext cx="481012" cy="207632"/>
            </a:xfrm>
            <a:prstGeom prst="chevron">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26" name="椭圆 25"/>
          <p:cNvSpPr/>
          <p:nvPr/>
        </p:nvSpPr>
        <p:spPr>
          <a:xfrm>
            <a:off x="-2023834" y="1975767"/>
            <a:ext cx="3755583" cy="375558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411781" y="1587820"/>
            <a:ext cx="4531477" cy="4531477"/>
          </a:xfrm>
          <a:prstGeom prst="ellipse">
            <a:avLst/>
          </a:prstGeom>
          <a:noFill/>
          <a:ln w="15875">
            <a:solidFill>
              <a:schemeClr val="accent1">
                <a:lumMod val="60000"/>
                <a:lumOff val="40000"/>
                <a:alpha val="8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查看图片"/>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4770" flipH="1">
            <a:off x="-1565299" y="1689905"/>
            <a:ext cx="4224989" cy="4221082"/>
          </a:xfrm>
          <a:prstGeom prst="rect">
            <a:avLst/>
          </a:prstGeom>
          <a:noFill/>
          <a:extLst>
            <a:ext uri="{909E8E84-426E-40DD-AFC4-6F175D3DCCD1}">
              <a14:hiddenFill xmlns:a14="http://schemas.microsoft.com/office/drawing/2010/main">
                <a:solidFill>
                  <a:srgbClr val="FFFFFF"/>
                </a:solidFill>
              </a14:hiddenFill>
            </a:ext>
          </a:extLst>
        </p:spPr>
      </p:pic>
      <p:sp>
        <p:nvSpPr>
          <p:cNvPr id="28" name="椭圆 27"/>
          <p:cNvSpPr/>
          <p:nvPr/>
        </p:nvSpPr>
        <p:spPr>
          <a:xfrm>
            <a:off x="2493843" y="2008065"/>
            <a:ext cx="700054" cy="7000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椭圆 28"/>
          <p:cNvSpPr/>
          <p:nvPr/>
        </p:nvSpPr>
        <p:spPr>
          <a:xfrm>
            <a:off x="2501461" y="3002737"/>
            <a:ext cx="700054" cy="7000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 name="椭圆 29"/>
          <p:cNvSpPr/>
          <p:nvPr/>
        </p:nvSpPr>
        <p:spPr>
          <a:xfrm>
            <a:off x="2505270" y="3970353"/>
            <a:ext cx="700054" cy="700054"/>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_14"/>
          <p:cNvSpPr txBox="1">
            <a:spLocks noChangeArrowheads="1"/>
          </p:cNvSpPr>
          <p:nvPr/>
        </p:nvSpPr>
        <p:spPr bwMode="auto">
          <a:xfrm>
            <a:off x="2205779" y="1994708"/>
            <a:ext cx="1349668" cy="73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a:ea typeface="微软雅黑" panose="020B0503020204020204" charset="-122"/>
              </a:defRPr>
            </a:lvl2pPr>
            <a:lvl3pPr algn="l" rtl="0" fontAlgn="base">
              <a:spcBef>
                <a:spcPct val="0"/>
              </a:spcBef>
              <a:spcAft>
                <a:spcPct val="0"/>
              </a:spcAft>
              <a:defRPr sz="2400">
                <a:solidFill>
                  <a:schemeClr val="tx2"/>
                </a:solidFill>
                <a:latin typeface="Arial" panose="020B0604020202020204"/>
                <a:ea typeface="微软雅黑" panose="020B0503020204020204" charset="-122"/>
              </a:defRPr>
            </a:lvl3pPr>
            <a:lvl4pPr algn="l" rtl="0" fontAlgn="base">
              <a:spcBef>
                <a:spcPct val="0"/>
              </a:spcBef>
              <a:spcAft>
                <a:spcPct val="0"/>
              </a:spcAft>
              <a:defRPr sz="2400">
                <a:solidFill>
                  <a:schemeClr val="tx2"/>
                </a:solidFill>
                <a:latin typeface="Arial" panose="020B0604020202020204"/>
                <a:ea typeface="微软雅黑" panose="020B0503020204020204" charset="-122"/>
              </a:defRPr>
            </a:lvl4pPr>
            <a:lvl5pPr algn="l" rtl="0" fontAlgn="base">
              <a:spcBef>
                <a:spcPct val="0"/>
              </a:spcBef>
              <a:spcAft>
                <a:spcPct val="0"/>
              </a:spcAft>
              <a:defRPr sz="2400">
                <a:solidFill>
                  <a:schemeClr val="tx2"/>
                </a:solidFill>
                <a:latin typeface="Arial" panose="020B0604020202020204"/>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a:ea typeface="微软雅黑" panose="020B0503020204020204" charset="-122"/>
              </a:defRPr>
            </a:lvl9pPr>
          </a:lstStyle>
          <a:p>
            <a:pPr algn="ctr"/>
            <a:r>
              <a:rPr lang="en-US" altLang="zh-CN" sz="2800" b="1" spc="600" dirty="0">
                <a:solidFill>
                  <a:schemeClr val="bg1"/>
                </a:solidFill>
                <a:latin typeface="思源黑体 CN Bold" panose="020B0800000000000000" charset="-122"/>
                <a:ea typeface="思源黑体 CN Bold" panose="020B0800000000000000" charset="-122"/>
                <a:cs typeface="+mn-ea"/>
                <a:sym typeface="+mn-lt"/>
              </a:rPr>
              <a:t>01</a:t>
            </a:r>
            <a:endParaRPr lang="en-US" altLang="zh-CN" sz="2800" b="1" spc="600" dirty="0">
              <a:solidFill>
                <a:schemeClr val="bg1"/>
              </a:solidFill>
              <a:latin typeface="思源黑体 CN Bold" panose="020B0800000000000000" charset="-122"/>
              <a:ea typeface="思源黑体 CN Bold" panose="020B0800000000000000" charset="-122"/>
              <a:cs typeface="+mn-ea"/>
              <a:sym typeface="+mn-lt"/>
            </a:endParaRPr>
          </a:p>
        </p:txBody>
      </p:sp>
      <p:sp>
        <p:nvSpPr>
          <p:cNvPr id="7" name="_14"/>
          <p:cNvSpPr txBox="1">
            <a:spLocks noChangeArrowheads="1"/>
          </p:cNvSpPr>
          <p:nvPr/>
        </p:nvSpPr>
        <p:spPr bwMode="auto">
          <a:xfrm>
            <a:off x="2205779" y="2985714"/>
            <a:ext cx="1349592" cy="73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a:ea typeface="微软雅黑" panose="020B0503020204020204" charset="-122"/>
              </a:defRPr>
            </a:lvl2pPr>
            <a:lvl3pPr algn="l" rtl="0" fontAlgn="base">
              <a:spcBef>
                <a:spcPct val="0"/>
              </a:spcBef>
              <a:spcAft>
                <a:spcPct val="0"/>
              </a:spcAft>
              <a:defRPr sz="2400">
                <a:solidFill>
                  <a:schemeClr val="tx2"/>
                </a:solidFill>
                <a:latin typeface="Arial" panose="020B0604020202020204"/>
                <a:ea typeface="微软雅黑" panose="020B0503020204020204" charset="-122"/>
              </a:defRPr>
            </a:lvl3pPr>
            <a:lvl4pPr algn="l" rtl="0" fontAlgn="base">
              <a:spcBef>
                <a:spcPct val="0"/>
              </a:spcBef>
              <a:spcAft>
                <a:spcPct val="0"/>
              </a:spcAft>
              <a:defRPr sz="2400">
                <a:solidFill>
                  <a:schemeClr val="tx2"/>
                </a:solidFill>
                <a:latin typeface="Arial" panose="020B0604020202020204"/>
                <a:ea typeface="微软雅黑" panose="020B0503020204020204" charset="-122"/>
              </a:defRPr>
            </a:lvl4pPr>
            <a:lvl5pPr algn="l" rtl="0" fontAlgn="base">
              <a:spcBef>
                <a:spcPct val="0"/>
              </a:spcBef>
              <a:spcAft>
                <a:spcPct val="0"/>
              </a:spcAft>
              <a:defRPr sz="2400">
                <a:solidFill>
                  <a:schemeClr val="tx2"/>
                </a:solidFill>
                <a:latin typeface="Arial" panose="020B0604020202020204"/>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a:ea typeface="微软雅黑" panose="020B0503020204020204" charset="-122"/>
              </a:defRPr>
            </a:lvl9pPr>
          </a:lstStyle>
          <a:p>
            <a:pPr algn="ctr"/>
            <a:r>
              <a:rPr lang="en-US" altLang="zh-CN" sz="2800" b="1" spc="600" dirty="0">
                <a:solidFill>
                  <a:schemeClr val="bg1"/>
                </a:solidFill>
                <a:latin typeface="思源黑体 CN Bold" panose="020B0800000000000000" charset="-122"/>
                <a:ea typeface="思源黑体 CN Bold" panose="020B0800000000000000" charset="-122"/>
                <a:cs typeface="+mn-ea"/>
                <a:sym typeface="+mn-lt"/>
              </a:rPr>
              <a:t>02</a:t>
            </a:r>
            <a:endParaRPr lang="en-US" altLang="zh-CN" sz="2800" b="1" spc="600" dirty="0">
              <a:solidFill>
                <a:schemeClr val="bg1"/>
              </a:solidFill>
              <a:latin typeface="思源黑体 CN Bold" panose="020B0800000000000000" charset="-122"/>
              <a:ea typeface="思源黑体 CN Bold" panose="020B0800000000000000" charset="-122"/>
              <a:cs typeface="+mn-ea"/>
              <a:sym typeface="+mn-lt"/>
            </a:endParaRPr>
          </a:p>
        </p:txBody>
      </p:sp>
      <p:sp>
        <p:nvSpPr>
          <p:cNvPr id="10" name="_14"/>
          <p:cNvSpPr txBox="1">
            <a:spLocks noChangeArrowheads="1"/>
          </p:cNvSpPr>
          <p:nvPr/>
        </p:nvSpPr>
        <p:spPr bwMode="auto">
          <a:xfrm>
            <a:off x="2205779" y="3976719"/>
            <a:ext cx="1349592" cy="731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a:ea typeface="微软雅黑" panose="020B0503020204020204" charset="-122"/>
              </a:defRPr>
            </a:lvl2pPr>
            <a:lvl3pPr algn="l" rtl="0" fontAlgn="base">
              <a:spcBef>
                <a:spcPct val="0"/>
              </a:spcBef>
              <a:spcAft>
                <a:spcPct val="0"/>
              </a:spcAft>
              <a:defRPr sz="2400">
                <a:solidFill>
                  <a:schemeClr val="tx2"/>
                </a:solidFill>
                <a:latin typeface="Arial" panose="020B0604020202020204"/>
                <a:ea typeface="微软雅黑" panose="020B0503020204020204" charset="-122"/>
              </a:defRPr>
            </a:lvl3pPr>
            <a:lvl4pPr algn="l" rtl="0" fontAlgn="base">
              <a:spcBef>
                <a:spcPct val="0"/>
              </a:spcBef>
              <a:spcAft>
                <a:spcPct val="0"/>
              </a:spcAft>
              <a:defRPr sz="2400">
                <a:solidFill>
                  <a:schemeClr val="tx2"/>
                </a:solidFill>
                <a:latin typeface="Arial" panose="020B0604020202020204"/>
                <a:ea typeface="微软雅黑" panose="020B0503020204020204" charset="-122"/>
              </a:defRPr>
            </a:lvl4pPr>
            <a:lvl5pPr algn="l" rtl="0" fontAlgn="base">
              <a:spcBef>
                <a:spcPct val="0"/>
              </a:spcBef>
              <a:spcAft>
                <a:spcPct val="0"/>
              </a:spcAft>
              <a:defRPr sz="2400">
                <a:solidFill>
                  <a:schemeClr val="tx2"/>
                </a:solidFill>
                <a:latin typeface="Arial" panose="020B0604020202020204"/>
                <a:ea typeface="微软雅黑" panose="020B0503020204020204" charset="-122"/>
              </a:defRPr>
            </a:lvl5pPr>
            <a:lvl6pPr marL="457200" algn="l" rtl="0" fontAlgn="base">
              <a:spcBef>
                <a:spcPct val="0"/>
              </a:spcBef>
              <a:spcAft>
                <a:spcPct val="0"/>
              </a:spcAft>
              <a:defRPr sz="2400">
                <a:solidFill>
                  <a:schemeClr val="tx2"/>
                </a:solidFill>
                <a:latin typeface="Arial" panose="020B0604020202020204"/>
                <a:ea typeface="微软雅黑" panose="020B0503020204020204" charset="-122"/>
              </a:defRPr>
            </a:lvl6pPr>
            <a:lvl7pPr marL="914400" algn="l" rtl="0" fontAlgn="base">
              <a:spcBef>
                <a:spcPct val="0"/>
              </a:spcBef>
              <a:spcAft>
                <a:spcPct val="0"/>
              </a:spcAft>
              <a:defRPr sz="2400">
                <a:solidFill>
                  <a:schemeClr val="tx2"/>
                </a:solidFill>
                <a:latin typeface="Arial" panose="020B0604020202020204"/>
                <a:ea typeface="微软雅黑" panose="020B0503020204020204" charset="-122"/>
              </a:defRPr>
            </a:lvl7pPr>
            <a:lvl8pPr marL="1371600" algn="l" rtl="0" fontAlgn="base">
              <a:spcBef>
                <a:spcPct val="0"/>
              </a:spcBef>
              <a:spcAft>
                <a:spcPct val="0"/>
              </a:spcAft>
              <a:defRPr sz="2400">
                <a:solidFill>
                  <a:schemeClr val="tx2"/>
                </a:solidFill>
                <a:latin typeface="Arial" panose="020B0604020202020204"/>
                <a:ea typeface="微软雅黑" panose="020B0503020204020204" charset="-122"/>
              </a:defRPr>
            </a:lvl8pPr>
            <a:lvl9pPr marL="1828800" algn="l" rtl="0" fontAlgn="base">
              <a:spcBef>
                <a:spcPct val="0"/>
              </a:spcBef>
              <a:spcAft>
                <a:spcPct val="0"/>
              </a:spcAft>
              <a:defRPr sz="2400">
                <a:solidFill>
                  <a:schemeClr val="tx2"/>
                </a:solidFill>
                <a:latin typeface="Arial" panose="020B0604020202020204"/>
                <a:ea typeface="微软雅黑" panose="020B0503020204020204" charset="-122"/>
              </a:defRPr>
            </a:lvl9pPr>
          </a:lstStyle>
          <a:p>
            <a:pPr algn="ctr"/>
            <a:r>
              <a:rPr lang="en-US" altLang="zh-CN" sz="2800" b="1" spc="600">
                <a:solidFill>
                  <a:schemeClr val="bg1"/>
                </a:solidFill>
                <a:latin typeface="思源黑体 CN Bold" panose="020B0800000000000000" charset="-122"/>
                <a:ea typeface="思源黑体 CN Bold" panose="020B0800000000000000" charset="-122"/>
                <a:cs typeface="+mn-ea"/>
                <a:sym typeface="+mn-lt"/>
              </a:rPr>
              <a:t>03</a:t>
            </a:r>
            <a:endParaRPr lang="en-US" altLang="zh-CN" sz="2800" b="1" spc="600">
              <a:solidFill>
                <a:schemeClr val="bg1"/>
              </a:solidFill>
              <a:latin typeface="思源黑体 CN Bold" panose="020B0800000000000000" charset="-122"/>
              <a:ea typeface="思源黑体 CN Bold" panose="020B0800000000000000"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73978" y="1257008"/>
            <a:ext cx="12263774" cy="4504282"/>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a:off x="2206" y="0"/>
            <a:ext cx="12187592" cy="6858000"/>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0 w 12190413"/>
              <a:gd name="connsiteY3" fmla="*/ 6859588 h 6859588"/>
              <a:gd name="connsiteX4" fmla="*/ 0 w 12190413"/>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0413" h="6859588">
                <a:moveTo>
                  <a:pt x="0" y="0"/>
                </a:moveTo>
                <a:lnTo>
                  <a:pt x="12190413" y="0"/>
                </a:lnTo>
                <a:lnTo>
                  <a:pt x="12190413" y="6859588"/>
                </a:lnTo>
                <a:lnTo>
                  <a:pt x="0" y="6859588"/>
                </a:lnTo>
                <a:lnTo>
                  <a:pt x="0" y="0"/>
                </a:lnTo>
                <a:close/>
              </a:path>
            </a:pathLst>
          </a:cu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p:nvPr/>
        </p:nvSpPr>
        <p:spPr>
          <a:xfrm>
            <a:off x="4188426" y="1985185"/>
            <a:ext cx="3791342" cy="1056395"/>
          </a:xfrm>
          <a:prstGeom prst="round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3600" dirty="0">
                <a:solidFill>
                  <a:schemeClr val="bg1"/>
                </a:solidFill>
                <a:latin typeface="思源宋体 CN Heavy" panose="02020900000000000000" charset="-122"/>
                <a:ea typeface="思源宋体 CN Heavy" panose="02020900000000000000" charset="-122"/>
                <a:cs typeface="+mn-ea"/>
                <a:sym typeface="+mn-lt"/>
              </a:rPr>
              <a:t>01</a:t>
            </a:r>
            <a:endParaRPr kumimoji="1" lang="en-US" altLang="zh-CN" sz="3600" dirty="0">
              <a:solidFill>
                <a:schemeClr val="bg1"/>
              </a:solidFill>
              <a:latin typeface="思源宋体 CN Heavy" panose="02020900000000000000" charset="-122"/>
              <a:ea typeface="思源宋体 CN Heavy" panose="02020900000000000000" charset="-122"/>
              <a:cs typeface="+mn-ea"/>
              <a:sym typeface="+mn-lt"/>
            </a:endParaRPr>
          </a:p>
        </p:txBody>
      </p:sp>
      <p:sp>
        <p:nvSpPr>
          <p:cNvPr id="11" name="文本框 12"/>
          <p:cNvSpPr txBox="1"/>
          <p:nvPr/>
        </p:nvSpPr>
        <p:spPr>
          <a:xfrm>
            <a:off x="2943915" y="3319713"/>
            <a:ext cx="6227986" cy="1753920"/>
          </a:xfrm>
          <a:prstGeom prst="rect">
            <a:avLst/>
          </a:prstGeom>
          <a:noFill/>
        </p:spPr>
        <p:txBody>
          <a:bodyPr wrap="square" rtlCol="0">
            <a:spAutoFit/>
          </a:bodyPr>
          <a:lstStyle/>
          <a:p>
            <a:pPr algn="ctr"/>
            <a:r>
              <a:rPr lang="en-US" altLang="zh-CN" sz="5400" b="1" dirty="0">
                <a:solidFill>
                  <a:schemeClr val="accent1"/>
                </a:solidFill>
                <a:latin typeface="思源黑体 CN Bold" panose="020B0800000000000000" charset="-122"/>
                <a:ea typeface="思源黑体 CN Bold" panose="020B0800000000000000" charset="-122"/>
                <a:cs typeface="+mn-ea"/>
                <a:sym typeface="+mn-lt"/>
              </a:rPr>
              <a:t>DSS-PYTORCH</a:t>
            </a:r>
            <a:endParaRPr lang="zh-CN" altLang="en-US" sz="5400" b="1" dirty="0">
              <a:solidFill>
                <a:schemeClr val="accent1"/>
              </a:solidFill>
              <a:latin typeface="思源黑体 CN Bold" panose="020B0800000000000000" charset="-122"/>
              <a:ea typeface="思源黑体 CN Bold" panose="020B0800000000000000" charset="-122"/>
              <a:cs typeface="+mn-ea"/>
              <a:sym typeface="+mn-lt"/>
            </a:endParaRPr>
          </a:p>
          <a:p>
            <a:pPr algn="ctr"/>
            <a:endParaRPr lang="zh-CN" altLang="en-US" sz="5400" b="1" dirty="0">
              <a:solidFill>
                <a:srgbClr val="314D90"/>
              </a:solidFill>
              <a:latin typeface="思源宋体 CN Heavy" panose="02020900000000000000" charset="-122"/>
              <a:ea typeface="思源宋体 CN Heavy" panose="02020900000000000000" charset="-122"/>
              <a:cs typeface="+mn-ea"/>
              <a:sym typeface="+mn-lt"/>
            </a:endParaRPr>
          </a:p>
        </p:txBody>
      </p:sp>
      <p:sp>
        <p:nvSpPr>
          <p:cNvPr id="12" name="矩形 11"/>
          <p:cNvSpPr/>
          <p:nvPr/>
        </p:nvSpPr>
        <p:spPr>
          <a:xfrm>
            <a:off x="4514424" y="4373503"/>
            <a:ext cx="3139348" cy="76182"/>
          </a:xfrm>
          <a:prstGeom prst="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314D90"/>
              </a:solidFill>
              <a:latin typeface="Source Han Serif SC"/>
              <a:ea typeface="Source Han Serif SC"/>
              <a:cs typeface="+mn-ea"/>
              <a:sym typeface="+mn-lt"/>
            </a:endParaRPr>
          </a:p>
        </p:txBody>
      </p:sp>
      <p:sp>
        <p:nvSpPr>
          <p:cNvPr id="2" name="标题 4"/>
          <p:cNvSpPr>
            <a:spLocks noGrp="1"/>
          </p:cNvSpPr>
          <p:nvPr>
            <p:custDataLst>
              <p:tags r:id="rId2"/>
            </p:custDataLst>
          </p:nvPr>
        </p:nvSpPr>
        <p:spPr>
          <a:xfrm>
            <a:off x="4084945" y="4759493"/>
            <a:ext cx="3998304" cy="350439"/>
          </a:xfrm>
          <a:prstGeom prst="rect">
            <a:avLst/>
          </a:prstGeom>
        </p:spPr>
        <p:txBody>
          <a:bodyPr vert="horz" lIns="89979" tIns="46789" rIns="89979" bIns="46789"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a:ea typeface="微软雅黑" panose="020B0503020204020204" charset="-122"/>
                <a:cs typeface="+mj-cs"/>
              </a:defRPr>
            </a:lvl1pPr>
          </a:lstStyle>
          <a:p>
            <a:pPr algn="dist"/>
            <a:r>
              <a:rPr lang="zh-CN" altLang="en-US" sz="1800" b="0" cap="all" spc="400">
                <a:solidFill>
                  <a:srgbClr val="314D90"/>
                </a:solidFill>
                <a:latin typeface="思源宋体 CN Heavy" panose="02020900000000000000" charset="-122"/>
                <a:ea typeface="思源宋体 CN Heavy" panose="02020900000000000000" charset="-122"/>
                <a:cs typeface="思源黑体 CN Normal" panose="020B0400000000000000" charset="-122"/>
              </a:rPr>
              <a:t>Chapter headings</a:t>
            </a:r>
            <a:endParaRPr lang="zh-CN" altLang="en-US" sz="1800" b="0" cap="all" spc="400">
              <a:solidFill>
                <a:srgbClr val="314D90"/>
              </a:solidFill>
              <a:latin typeface="思源宋体 CN Heavy" panose="02020900000000000000" charset="-122"/>
              <a:ea typeface="思源宋体 CN Heavy" panose="02020900000000000000" charset="-122"/>
              <a:cs typeface="思源黑体 CN Normal" panose="020B0400000000000000" charset="-122"/>
            </a:endParaRPr>
          </a:p>
        </p:txBody>
      </p:sp>
      <p:pic>
        <p:nvPicPr>
          <p:cNvPr id="13" name="Picture 2" descr="查看图片"/>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70242" flipH="1">
            <a:off x="-777787" y="-1234760"/>
            <a:ext cx="5216906" cy="521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7" presetClass="path" presetSubtype="0" accel="50000" decel="50000" fill="hold" nodeType="withEffect">
                                  <p:stCondLst>
                                    <p:cond delay="0"/>
                                  </p:stCondLst>
                                  <p:childTnLst>
                                    <p:animMotion origin="layout" path="M 4.66207E-7 -3.71442E-6 L 0.06694 0.04004 C 0.081 0.04907 0.10197 0.05393 0.12397 0.05393 C 0.14898 0.05393 0.16903 0.04907 0.18297 0.04004 L 0.25003 -3.71442E-6 " pathEditMode="relative" rAng="0" ptsTypes="AAAAA">
                                      <p:cBhvr>
                                        <p:cTn id="9" dur="2000" spd="-100000" fill="hold"/>
                                        <p:tgtEl>
                                          <p:spTgt spid="13"/>
                                        </p:tgtEl>
                                        <p:attrNameLst>
                                          <p:attrName>ppt_x</p:attrName>
                                          <p:attrName>ppt_y</p:attrName>
                                        </p:attrNameLst>
                                      </p:cBhvr>
                                      <p:rCtr x="12502" y="2685"/>
                                    </p:animMotion>
                                  </p:childTnLst>
                                </p:cTn>
                              </p:par>
                              <p:par>
                                <p:cTn id="10" presetID="22" presetClass="entr" presetSubtype="1" fill="hold" grpId="0" nodeType="withEffect">
                                  <p:stCondLst>
                                    <p:cond delay="17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175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0"/>
      <p:bldP spid="12"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 name="组合 1"/>
          <p:cNvGrpSpPr/>
          <p:nvPr/>
        </p:nvGrpSpPr>
        <p:grpSpPr>
          <a:xfrm>
            <a:off x="967182" y="469791"/>
            <a:ext cx="4329699" cy="549148"/>
            <a:chOff x="965200" y="469900"/>
            <a:chExt cx="4330701" cy="549275"/>
          </a:xfrm>
        </p:grpSpPr>
        <p:grpSp>
          <p:nvGrpSpPr>
            <p:cNvPr id="3" name="组合 2"/>
            <p:cNvGrpSpPr/>
            <p:nvPr/>
          </p:nvGrpSpPr>
          <p:grpSpPr>
            <a:xfrm>
              <a:off x="965200" y="469900"/>
              <a:ext cx="4330701" cy="549275"/>
              <a:chOff x="965200" y="469900"/>
              <a:chExt cx="4330701" cy="501650"/>
            </a:xfrm>
            <a:solidFill>
              <a:schemeClr val="bg1"/>
            </a:solidFill>
          </p:grpSpPr>
          <p:sp>
            <p:nvSpPr>
              <p:cNvPr id="5" name="箭头: V 形 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6" name="箭头: V 形 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7" name="箭头: V 形 6"/>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4"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项目背景</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9" name="TextBox 82"/>
          <p:cNvSpPr txBox="1"/>
          <p:nvPr/>
        </p:nvSpPr>
        <p:spPr>
          <a:xfrm>
            <a:off x="241987" y="1998974"/>
            <a:ext cx="11708026" cy="3568549"/>
          </a:xfrm>
          <a:prstGeom prst="rect">
            <a:avLst/>
          </a:prstGeom>
          <a:noFill/>
        </p:spPr>
        <p:txBody>
          <a:bodyPr wrap="square" lIns="0" tIns="0" rIns="0" bIns="0" rtlCol="0" anchor="t" anchorCtr="0">
            <a:spAutoFit/>
          </a:bodyPr>
          <a:lstStyle/>
          <a:p>
            <a:pPr algn="just" defTabSz="964565">
              <a:lnSpc>
                <a:spcPct val="140000"/>
              </a:lnSpc>
              <a:spcBef>
                <a:spcPct val="20000"/>
              </a:spcBef>
              <a:defRPr/>
            </a:pPr>
            <a:r>
              <a:rPr lang="en-US" altLang="zh-CN" sz="3200" dirty="0">
                <a:latin typeface="-apple-system"/>
              </a:rPr>
              <a:t>DSS-</a:t>
            </a:r>
            <a:r>
              <a:rPr lang="en-US" altLang="zh-CN" sz="3200" dirty="0" err="1">
                <a:latin typeface="-apple-system"/>
              </a:rPr>
              <a:t>PyTorch</a:t>
            </a:r>
            <a:r>
              <a:rPr lang="zh-CN" altLang="en-US" sz="3200" dirty="0">
                <a:latin typeface="-apple-system"/>
              </a:rPr>
              <a:t>项目通过在深度监督网络中引入</a:t>
            </a:r>
            <a:r>
              <a:rPr lang="zh-CN" altLang="en-US" sz="3200" dirty="0">
                <a:highlight>
                  <a:srgbClr val="FFFF00"/>
                </a:highlight>
                <a:latin typeface="-apple-system"/>
              </a:rPr>
              <a:t>短连接</a:t>
            </a:r>
            <a:r>
              <a:rPr lang="zh-CN" altLang="en-US" sz="3200" dirty="0">
                <a:latin typeface="-apple-system"/>
              </a:rPr>
              <a:t>，提升了显著目标检测的性能，其</a:t>
            </a:r>
            <a:r>
              <a:rPr lang="zh-CN" altLang="en-US" sz="3200" dirty="0">
                <a:highlight>
                  <a:srgbClr val="FFFF00"/>
                </a:highlight>
                <a:latin typeface="-apple-system"/>
              </a:rPr>
              <a:t>深层特征图能直接与浅层交互</a:t>
            </a:r>
            <a:r>
              <a:rPr lang="zh-CN" altLang="en-US" sz="3200" dirty="0">
                <a:latin typeface="-apple-system"/>
              </a:rPr>
              <a:t>。</a:t>
            </a:r>
            <a:endParaRPr lang="en-US" altLang="zh-CN" sz="3200" dirty="0">
              <a:latin typeface="-apple-system"/>
            </a:endParaRPr>
          </a:p>
          <a:p>
            <a:pPr algn="just" defTabSz="964565">
              <a:lnSpc>
                <a:spcPct val="140000"/>
              </a:lnSpc>
              <a:spcBef>
                <a:spcPct val="20000"/>
              </a:spcBef>
              <a:defRPr/>
            </a:pPr>
            <a:endParaRPr lang="en-US" altLang="zh-CN" sz="3200" dirty="0">
              <a:latin typeface="-apple-system"/>
            </a:endParaRPr>
          </a:p>
          <a:p>
            <a:pPr algn="just" defTabSz="964565">
              <a:lnSpc>
                <a:spcPct val="140000"/>
              </a:lnSpc>
              <a:spcBef>
                <a:spcPct val="20000"/>
              </a:spcBef>
              <a:defRPr/>
            </a:pPr>
            <a:r>
              <a:rPr lang="zh-CN" altLang="en-US" sz="3200" dirty="0">
                <a:latin typeface="-apple-system"/>
              </a:rPr>
              <a:t>克服了传统</a:t>
            </a:r>
            <a:r>
              <a:rPr lang="en-US" altLang="zh-CN" sz="3200" dirty="0">
                <a:latin typeface="-apple-system"/>
              </a:rPr>
              <a:t>FCN</a:t>
            </a:r>
            <a:r>
              <a:rPr lang="zh-CN" altLang="en-US" sz="3200" dirty="0">
                <a:latin typeface="-apple-system"/>
              </a:rPr>
              <a:t>模型在尺度空间问题上的局限，增强了网络捕捉显著目标全局语义和细节信息的能力，从而提高了检测效果。</a:t>
            </a:r>
            <a:endParaRPr lang="zh-CN" altLang="en-US" sz="3200" dirty="0">
              <a:solidFill>
                <a:schemeClr val="tx1">
                  <a:lumMod val="65000"/>
                  <a:lumOff val="35000"/>
                </a:schemeClr>
              </a:solidFill>
              <a:latin typeface="思源黑体 CN Light" panose="020B0300000000000000" charset="-122"/>
              <a:ea typeface="思源黑体 CN Light" panose="020B0300000000000000" charset="-122"/>
              <a:cs typeface="思源黑体 CN Light" panose="020B0300000000000000"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sp>
        <p:nvSpPr>
          <p:cNvPr id="2" name="矩形 1"/>
          <p:cNvSpPr/>
          <p:nvPr/>
        </p:nvSpPr>
        <p:spPr>
          <a:xfrm>
            <a:off x="5296880" y="5674871"/>
            <a:ext cx="6333579" cy="1789456"/>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3" name="组合 2"/>
          <p:cNvGrpSpPr/>
          <p:nvPr/>
        </p:nvGrpSpPr>
        <p:grpSpPr>
          <a:xfrm>
            <a:off x="967182" y="469791"/>
            <a:ext cx="4329699" cy="549148"/>
            <a:chOff x="965200" y="469900"/>
            <a:chExt cx="4330701" cy="549275"/>
          </a:xfrm>
        </p:grpSpPr>
        <p:grpSp>
          <p:nvGrpSpPr>
            <p:cNvPr id="4" name="组合 3"/>
            <p:cNvGrpSpPr/>
            <p:nvPr/>
          </p:nvGrpSpPr>
          <p:grpSpPr>
            <a:xfrm>
              <a:off x="965200" y="469900"/>
              <a:ext cx="4330701" cy="549275"/>
              <a:chOff x="965200" y="469900"/>
              <a:chExt cx="4330701" cy="501650"/>
            </a:xfrm>
            <a:solidFill>
              <a:schemeClr val="bg1"/>
            </a:solidFill>
          </p:grpSpPr>
          <p:sp>
            <p:nvSpPr>
              <p:cNvPr id="6" name="箭头: V 形 5"/>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7" name="箭头: V 形 6"/>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9" name="箭头: V 形 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5"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en-US" altLang="zh-CN" sz="2800" b="1" dirty="0" err="1">
                  <a:solidFill>
                    <a:srgbClr val="476AA2"/>
                  </a:solidFill>
                  <a:latin typeface="思源宋体 CN SemiBold" panose="02020600000000000000" charset="-122"/>
                  <a:ea typeface="思源宋体 CN SemiBold" panose="02020600000000000000" charset="-122"/>
                  <a:cs typeface="+mn-ea"/>
                  <a:sym typeface="+mn-lt"/>
                </a:rPr>
                <a:t>VGGNet</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10" name="文本框 9"/>
          <p:cNvSpPr txBox="1"/>
          <p:nvPr/>
        </p:nvSpPr>
        <p:spPr>
          <a:xfrm>
            <a:off x="276968" y="1358826"/>
            <a:ext cx="11754032" cy="2584725"/>
          </a:xfrm>
          <a:prstGeom prst="rect">
            <a:avLst/>
          </a:prstGeom>
          <a:noFill/>
        </p:spPr>
        <p:txBody>
          <a:bodyPr wrap="square" rtlCol="0">
            <a:spAutoFit/>
          </a:bodyPr>
          <a:lstStyle/>
          <a:p>
            <a:r>
              <a:rPr lang="en-US" altLang="zh-CN" dirty="0" err="1">
                <a:latin typeface="-apple-system"/>
              </a:rPr>
              <a:t>VGGNet</a:t>
            </a:r>
            <a:r>
              <a:rPr lang="en-US" altLang="zh-CN" dirty="0">
                <a:latin typeface="-apple-system"/>
              </a:rPr>
              <a:t> </a:t>
            </a:r>
            <a:r>
              <a:rPr lang="zh-CN" altLang="en-US" dirty="0">
                <a:latin typeface="-apple-system"/>
              </a:rPr>
              <a:t>是一种经典的卷积神经网络架构，由牛津大学的视觉几何组（</a:t>
            </a:r>
            <a:r>
              <a:rPr lang="en-US" altLang="zh-CN" dirty="0">
                <a:latin typeface="-apple-system"/>
              </a:rPr>
              <a:t>Visual Geometry Group</a:t>
            </a:r>
            <a:r>
              <a:rPr lang="zh-CN" altLang="en-US" dirty="0">
                <a:latin typeface="-apple-system"/>
              </a:rPr>
              <a:t>）提出。它主要包含多个卷积层和池化层，通常用于图像分类任务。</a:t>
            </a:r>
            <a:endParaRPr lang="en-US" altLang="zh-CN" dirty="0">
              <a:latin typeface="-apple-system"/>
            </a:endParaRPr>
          </a:p>
          <a:p>
            <a:endParaRPr lang="en-US" altLang="zh-CN" dirty="0">
              <a:latin typeface="-apple-system"/>
            </a:endParaRPr>
          </a:p>
          <a:p>
            <a:r>
              <a:rPr lang="en-US" altLang="zh-CN" dirty="0" err="1"/>
              <a:t>VGGNet</a:t>
            </a:r>
            <a:r>
              <a:rPr lang="zh-CN" altLang="en-US" dirty="0"/>
              <a:t>包含了</a:t>
            </a:r>
            <a:r>
              <a:rPr lang="en-US" altLang="zh-CN" dirty="0"/>
              <a:t>6</a:t>
            </a:r>
            <a:r>
              <a:rPr lang="zh-CN" altLang="en-US" dirty="0"/>
              <a:t>个版本的演进，分别对应</a:t>
            </a:r>
            <a:r>
              <a:rPr lang="en-US" altLang="zh-CN" dirty="0"/>
              <a:t>VGG11</a:t>
            </a:r>
            <a:r>
              <a:rPr lang="zh-CN" altLang="en-US" dirty="0"/>
              <a:t>、</a:t>
            </a:r>
            <a:r>
              <a:rPr lang="en-US" altLang="zh-CN" dirty="0"/>
              <a:t>VGG11-LRN</a:t>
            </a:r>
            <a:r>
              <a:rPr lang="zh-CN" altLang="en-US" dirty="0"/>
              <a:t>、</a:t>
            </a:r>
            <a:r>
              <a:rPr lang="en-US" altLang="zh-CN" dirty="0"/>
              <a:t>VGG13</a:t>
            </a:r>
            <a:r>
              <a:rPr lang="zh-CN" altLang="en-US" dirty="0"/>
              <a:t>、</a:t>
            </a:r>
            <a:r>
              <a:rPr lang="en-US" altLang="zh-CN" dirty="0"/>
              <a:t>VGG16</a:t>
            </a:r>
            <a:r>
              <a:rPr lang="zh-CN" altLang="en-US" dirty="0"/>
              <a:t>、</a:t>
            </a:r>
            <a:r>
              <a:rPr lang="en-US" altLang="zh-CN" dirty="0"/>
              <a:t>VGG16-3</a:t>
            </a:r>
            <a:r>
              <a:rPr lang="zh-CN" altLang="en-US" dirty="0"/>
              <a:t>和</a:t>
            </a:r>
            <a:r>
              <a:rPr lang="en-US" altLang="zh-CN" dirty="0"/>
              <a:t>VGG19</a:t>
            </a:r>
            <a:r>
              <a:rPr lang="zh-CN" altLang="en-US" dirty="0"/>
              <a:t>。不同的后缀数值表示不同的网络层数，如</a:t>
            </a:r>
            <a:r>
              <a:rPr lang="en-US" altLang="zh-CN" dirty="0"/>
              <a:t>VGG11-LRN</a:t>
            </a:r>
            <a:r>
              <a:rPr lang="zh-CN" altLang="en-US" dirty="0"/>
              <a:t>表示在第一层中采用了</a:t>
            </a:r>
            <a:r>
              <a:rPr lang="en-US" altLang="zh-CN" dirty="0"/>
              <a:t>LRN</a:t>
            </a:r>
            <a:r>
              <a:rPr lang="zh-CN" altLang="en-US" dirty="0"/>
              <a:t>（局部响应归一化）的</a:t>
            </a:r>
            <a:r>
              <a:rPr lang="en-US" altLang="zh-CN" dirty="0"/>
              <a:t>VGG11</a:t>
            </a:r>
            <a:r>
              <a:rPr lang="zh-CN" altLang="en-US" dirty="0"/>
              <a:t>；</a:t>
            </a:r>
            <a:r>
              <a:rPr lang="en-US" altLang="zh-CN" dirty="0"/>
              <a:t>VGG16-1</a:t>
            </a:r>
            <a:r>
              <a:rPr lang="zh-CN" altLang="en-US" dirty="0"/>
              <a:t>表示后三组卷积块中最后一层卷积采用的卷积核尺寸为</a:t>
            </a:r>
            <a:r>
              <a:rPr lang="en-US" altLang="zh-CN" dirty="0"/>
              <a:t>1×1</a:t>
            </a:r>
            <a:r>
              <a:rPr lang="zh-CN" altLang="en-US" dirty="0"/>
              <a:t>，相应地</a:t>
            </a:r>
            <a:r>
              <a:rPr lang="en-US" altLang="zh-CN" dirty="0"/>
              <a:t>VGG16-3</a:t>
            </a:r>
            <a:r>
              <a:rPr lang="zh-CN" altLang="en-US" dirty="0"/>
              <a:t>表示卷积核尺寸为</a:t>
            </a:r>
            <a:r>
              <a:rPr lang="en-US" altLang="zh-CN" dirty="0"/>
              <a:t>3×3 </a:t>
            </a:r>
            <a:r>
              <a:rPr lang="zh-CN" altLang="en-US" dirty="0"/>
              <a:t>。</a:t>
            </a:r>
            <a:endParaRPr lang="en-US" altLang="zh-CN" dirty="0"/>
          </a:p>
          <a:p>
            <a:endParaRPr lang="en-US" altLang="zh-CN" dirty="0"/>
          </a:p>
          <a:p>
            <a:endParaRPr lang="en-US" altLang="zh-CN" dirty="0"/>
          </a:p>
          <a:p>
            <a:endParaRPr lang="en-US" altLang="zh-CN" dirty="0"/>
          </a:p>
        </p:txBody>
      </p:sp>
      <p:pic>
        <p:nvPicPr>
          <p:cNvPr id="11" name="Picture 2" descr="在这里插入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617" y="3190855"/>
            <a:ext cx="6333579" cy="2785323"/>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403164" y="3429001"/>
            <a:ext cx="5533246" cy="3692464"/>
          </a:xfrm>
          <a:prstGeom prst="rect">
            <a:avLst/>
          </a:prstGeom>
          <a:noFill/>
        </p:spPr>
        <p:txBody>
          <a:bodyPr wrap="square" rtlCol="0">
            <a:spAutoFit/>
          </a:bodyPr>
          <a:lstStyle/>
          <a:p>
            <a:r>
              <a:rPr lang="zh-CN" altLang="en-US" dirty="0"/>
              <a:t>本次采用的是</a:t>
            </a:r>
            <a:r>
              <a:rPr lang="en-US" altLang="zh-CN" dirty="0"/>
              <a:t>VGG16</a:t>
            </a:r>
            <a:r>
              <a:rPr lang="zh-CN" altLang="en-US" dirty="0"/>
              <a:t>作为预训练模型。使用</a:t>
            </a:r>
            <a:r>
              <a:rPr lang="en-US" altLang="zh-CN" dirty="0"/>
              <a:t>3*3</a:t>
            </a:r>
            <a:r>
              <a:rPr lang="zh-CN" altLang="en-US" dirty="0"/>
              <a:t>的卷积组合代替大尺寸的卷积，（两个</a:t>
            </a:r>
            <a:r>
              <a:rPr lang="en-US" altLang="zh-CN" dirty="0"/>
              <a:t>3*3</a:t>
            </a:r>
            <a:r>
              <a:rPr lang="zh-CN" altLang="en-US" dirty="0"/>
              <a:t>串联相当于一个</a:t>
            </a:r>
            <a:r>
              <a:rPr lang="en-US" altLang="zh-CN" dirty="0"/>
              <a:t>5*5</a:t>
            </a:r>
            <a:r>
              <a:rPr lang="zh-CN" altLang="en-US" dirty="0"/>
              <a:t>，感受野大小相同，但参数量变少了）</a:t>
            </a:r>
            <a:endParaRPr lang="en-US" altLang="zh-CN" dirty="0"/>
          </a:p>
          <a:p>
            <a:endParaRPr lang="en-US" altLang="zh-CN" dirty="0"/>
          </a:p>
          <a:p>
            <a:r>
              <a:rPr lang="zh-CN" altLang="en-US" dirty="0">
                <a:solidFill>
                  <a:srgbClr val="FF0000"/>
                </a:solidFill>
                <a:latin typeface="-apple-system"/>
              </a:rPr>
              <a:t>整个</a:t>
            </a:r>
            <a:r>
              <a:rPr lang="en-US" altLang="zh-CN" dirty="0" err="1">
                <a:solidFill>
                  <a:srgbClr val="FF0000"/>
                </a:solidFill>
                <a:latin typeface="-apple-system"/>
              </a:rPr>
              <a:t>VGGNet</a:t>
            </a:r>
            <a:r>
              <a:rPr lang="zh-CN" altLang="en-US" dirty="0">
                <a:solidFill>
                  <a:srgbClr val="FF0000"/>
                </a:solidFill>
                <a:latin typeface="-apple-system"/>
              </a:rPr>
              <a:t>网络都使用了同样大小的卷积核尺寸</a:t>
            </a:r>
            <a:r>
              <a:rPr lang="en-US" altLang="zh-CN" dirty="0">
                <a:solidFill>
                  <a:srgbClr val="FF0000"/>
                </a:solidFill>
                <a:latin typeface="-apple-system"/>
              </a:rPr>
              <a:t>3×3</a:t>
            </a:r>
            <a:r>
              <a:rPr lang="zh-CN" altLang="en-US" dirty="0">
                <a:solidFill>
                  <a:srgbClr val="FF0000"/>
                </a:solidFill>
                <a:latin typeface="-apple-system"/>
              </a:rPr>
              <a:t>和最大池化尺寸</a:t>
            </a:r>
            <a:r>
              <a:rPr lang="en-US" altLang="zh-CN" dirty="0">
                <a:solidFill>
                  <a:srgbClr val="FF0000"/>
                </a:solidFill>
                <a:latin typeface="-apple-system"/>
              </a:rPr>
              <a:t>2×2 </a:t>
            </a:r>
            <a:r>
              <a:rPr lang="zh-CN" altLang="en-US" dirty="0">
                <a:solidFill>
                  <a:srgbClr val="FF0000"/>
                </a:solidFill>
                <a:latin typeface="-apple-system"/>
              </a:rPr>
              <a:t>，</a:t>
            </a:r>
            <a:endParaRPr lang="en-US" altLang="zh-CN" dirty="0">
              <a:solidFill>
                <a:srgbClr val="FF0000"/>
              </a:solidFill>
              <a:latin typeface="-apple-system"/>
            </a:endParaRPr>
          </a:p>
          <a:p>
            <a:r>
              <a:rPr lang="en-US" altLang="zh-CN" dirty="0">
                <a:latin typeface="-apple-system"/>
              </a:rPr>
              <a:t>3×3</a:t>
            </a:r>
            <a:r>
              <a:rPr lang="zh-CN" altLang="en-US" dirty="0">
                <a:latin typeface="-apple-system"/>
              </a:rPr>
              <a:t>的卷积核在保证感受野的同时，能够有效减少参数量，提高计算效率。</a:t>
            </a:r>
            <a:endParaRPr lang="en-US" altLang="zh-CN" dirty="0">
              <a:latin typeface="-apple-system"/>
            </a:endParaRPr>
          </a:p>
          <a:p>
            <a:r>
              <a:rPr lang="zh-CN" altLang="en-US" dirty="0">
                <a:latin typeface="-apple-system"/>
              </a:rPr>
              <a:t>而</a:t>
            </a:r>
            <a:r>
              <a:rPr lang="en-US" altLang="zh-CN" dirty="0">
                <a:latin typeface="-apple-system"/>
              </a:rPr>
              <a:t>2×2</a:t>
            </a:r>
            <a:r>
              <a:rPr lang="zh-CN" altLang="en-US" dirty="0">
                <a:latin typeface="-apple-system"/>
              </a:rPr>
              <a:t>的最大池化层可以在不丢失过多特征的情况下，降低特征图的尺寸，减少计算量。</a:t>
            </a:r>
            <a:endParaRPr lang="en-US" altLang="zh-CN" dirty="0">
              <a:latin typeface="-apple-system"/>
            </a:endParaRPr>
          </a:p>
          <a:p>
            <a:r>
              <a:rPr lang="en-US" altLang="zh-CN" dirty="0">
                <a:latin typeface="-apple-system"/>
              </a:rPr>
              <a:t>1×1</a:t>
            </a:r>
            <a:r>
              <a:rPr lang="zh-CN" altLang="en-US" dirty="0">
                <a:latin typeface="-apple-system"/>
              </a:rPr>
              <a:t>卷积的意义主要在于线性变换，，增加网络的非线性表达能力。</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 name="组合 1"/>
          <p:cNvGrpSpPr/>
          <p:nvPr/>
        </p:nvGrpSpPr>
        <p:grpSpPr>
          <a:xfrm>
            <a:off x="967182" y="469791"/>
            <a:ext cx="4329699" cy="549148"/>
            <a:chOff x="965200" y="469900"/>
            <a:chExt cx="4330701" cy="549275"/>
          </a:xfrm>
        </p:grpSpPr>
        <p:grpSp>
          <p:nvGrpSpPr>
            <p:cNvPr id="3" name="组合 2"/>
            <p:cNvGrpSpPr/>
            <p:nvPr/>
          </p:nvGrpSpPr>
          <p:grpSpPr>
            <a:xfrm>
              <a:off x="965200" y="469900"/>
              <a:ext cx="4330701" cy="549275"/>
              <a:chOff x="965200" y="469900"/>
              <a:chExt cx="4330701" cy="501650"/>
            </a:xfrm>
            <a:solidFill>
              <a:schemeClr val="bg1"/>
            </a:solidFill>
          </p:grpSpPr>
          <p:sp>
            <p:nvSpPr>
              <p:cNvPr id="5" name="箭头: V 形 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6" name="箭头: V 形 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7" name="箭头: V 形 6"/>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4"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项目原理</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8" name="图片 7"/>
          <p:cNvPicPr>
            <a:picLocks noChangeAspect="1"/>
          </p:cNvPicPr>
          <p:nvPr/>
        </p:nvPicPr>
        <p:blipFill>
          <a:blip r:embed="rId2"/>
          <a:stretch>
            <a:fillRect/>
          </a:stretch>
        </p:blipFill>
        <p:spPr>
          <a:xfrm>
            <a:off x="5952124" y="1222192"/>
            <a:ext cx="5951747" cy="3485343"/>
          </a:xfrm>
          <a:prstGeom prst="rect">
            <a:avLst/>
          </a:prstGeom>
        </p:spPr>
      </p:pic>
      <p:sp>
        <p:nvSpPr>
          <p:cNvPr id="9" name="文本框 8"/>
          <p:cNvSpPr txBox="1"/>
          <p:nvPr/>
        </p:nvSpPr>
        <p:spPr>
          <a:xfrm>
            <a:off x="441523" y="1222192"/>
            <a:ext cx="5431802" cy="5815631"/>
          </a:xfrm>
          <a:prstGeom prst="rect">
            <a:avLst/>
          </a:prstGeom>
          <a:noFill/>
        </p:spPr>
        <p:txBody>
          <a:bodyPr wrap="square" rtlCol="0">
            <a:spAutoFit/>
          </a:bodyPr>
          <a:lstStyle/>
          <a:p>
            <a:pPr defTabSz="914400" eaLnBrk="0" fontAlgn="base" hangingPunct="0">
              <a:spcBef>
                <a:spcPct val="0"/>
              </a:spcBef>
              <a:spcAft>
                <a:spcPct val="0"/>
              </a:spcAft>
            </a:pPr>
            <a:endParaRPr lang="zh-CN" altLang="zh-CN" dirty="0">
              <a:latin typeface="Arial" panose="020B0604020202020204" pitchFamily="34" charset="0"/>
            </a:endParaRPr>
          </a:p>
          <a:p>
            <a:pPr defTabSz="914400" eaLnBrk="0" fontAlgn="base" hangingPunct="0">
              <a:spcBef>
                <a:spcPct val="0"/>
              </a:spcBef>
              <a:spcAft>
                <a:spcPct val="0"/>
              </a:spcAft>
              <a:buFontTx/>
              <a:buAutoNum type="arabicPeriod"/>
            </a:pPr>
            <a:r>
              <a:rPr lang="zh-CN" altLang="zh-CN" sz="1200" b="1" dirty="0">
                <a:latin typeface="Arial" panose="020B0604020202020204" pitchFamily="34" charset="0"/>
                <a:ea typeface="inherit"/>
              </a:rPr>
              <a:t>输入图像</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输入是一张尺寸为256×256像素的图像。</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2"/>
            </a:pPr>
            <a:r>
              <a:rPr lang="zh-CN" altLang="zh-CN" sz="1200" b="1" dirty="0">
                <a:latin typeface="Arial" panose="020B0604020202020204" pitchFamily="34" charset="0"/>
                <a:ea typeface="inherit"/>
              </a:rPr>
              <a:t>VGG网络层</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图像从左到右依次通过VGG网络的不同卷积层（</a:t>
            </a:r>
            <a:r>
              <a:rPr lang="zh-CN" altLang="zh-CN" sz="1000" dirty="0">
                <a:latin typeface="Arial Unicode MS"/>
                <a:ea typeface="inherit"/>
              </a:rPr>
              <a:t>conv1_2</a:t>
            </a:r>
            <a:r>
              <a:rPr lang="zh-CN" altLang="zh-CN" sz="1200" dirty="0">
                <a:ea typeface="inherit"/>
              </a:rPr>
              <a:t>、</a:t>
            </a:r>
            <a:r>
              <a:rPr lang="zh-CN" altLang="zh-CN" sz="1000" dirty="0">
                <a:latin typeface="Arial Unicode MS"/>
                <a:ea typeface="inherit"/>
              </a:rPr>
              <a:t>conv2_2</a:t>
            </a:r>
            <a:r>
              <a:rPr lang="zh-CN" altLang="zh-CN" sz="1200" dirty="0">
                <a:ea typeface="inherit"/>
              </a:rPr>
              <a:t>、</a:t>
            </a:r>
            <a:r>
              <a:rPr lang="zh-CN" altLang="zh-CN" sz="1000" dirty="0">
                <a:latin typeface="Arial Unicode MS"/>
                <a:ea typeface="inherit"/>
              </a:rPr>
              <a:t>conv3_3</a:t>
            </a:r>
            <a:r>
              <a:rPr lang="zh-CN" altLang="zh-CN" sz="1200" dirty="0">
                <a:ea typeface="inherit"/>
              </a:rPr>
              <a:t>、</a:t>
            </a:r>
            <a:r>
              <a:rPr lang="zh-CN" altLang="zh-CN" sz="1000" dirty="0">
                <a:latin typeface="Arial Unicode MS"/>
                <a:ea typeface="inherit"/>
              </a:rPr>
              <a:t>conv4_3</a:t>
            </a:r>
            <a:r>
              <a:rPr lang="zh-CN" altLang="zh-CN" sz="1200" dirty="0">
                <a:ea typeface="inherit"/>
              </a:rPr>
              <a:t>、</a:t>
            </a:r>
            <a:r>
              <a:rPr lang="zh-CN" altLang="zh-CN" sz="1000" dirty="0">
                <a:latin typeface="Arial Unicode MS"/>
                <a:ea typeface="inherit"/>
              </a:rPr>
              <a:t>conv5_3</a:t>
            </a:r>
            <a:r>
              <a:rPr lang="zh-CN" altLang="zh-CN" sz="1200" dirty="0">
                <a:ea typeface="inherit"/>
              </a:rPr>
              <a:t>）和池化层（</a:t>
            </a:r>
            <a:r>
              <a:rPr lang="zh-CN" altLang="zh-CN" sz="1000" dirty="0">
                <a:latin typeface="Arial Unicode MS"/>
                <a:ea typeface="inherit"/>
              </a:rPr>
              <a:t>pool5</a:t>
            </a:r>
            <a:r>
              <a:rPr lang="zh-CN" altLang="zh-CN" sz="1200" dirty="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每经过一层，特征图的尺寸减小，通道数增加，提取的特征越来越抽象</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3"/>
            </a:pPr>
            <a:r>
              <a:rPr lang="zh-CN" altLang="zh-CN" sz="1200" b="1" dirty="0">
                <a:latin typeface="Arial" panose="020B0604020202020204" pitchFamily="34" charset="0"/>
                <a:ea typeface="inherit"/>
              </a:rPr>
              <a:t>侧输出层（Side Outputs）</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在VG网络的每个阶段之后添加了侧输出层，这些侧输出层用于生成不同尺度的特征图。</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这些特征图的尺寸从大到小依次为：256×256、128×128、64×64、32×32、16×16、8×8。</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4"/>
            </a:pPr>
            <a:r>
              <a:rPr lang="zh-CN" altLang="zh-CN" sz="1200" b="1" dirty="0">
                <a:latin typeface="Arial" panose="020B0604020202020204" pitchFamily="34" charset="0"/>
                <a:ea typeface="inherit"/>
              </a:rPr>
              <a:t>短连接（Short Connections）</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短连接是该网络架构的关键特性，它将深层的特征图传递到浅层，以增强浅层特征图的语义信息。</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这些连接用虚线表示，图中展示了从</a:t>
            </a:r>
            <a:r>
              <a:rPr lang="zh-CN" altLang="zh-CN" sz="1000" dirty="0">
                <a:latin typeface="Arial Unicode MS"/>
                <a:ea typeface="inherit"/>
              </a:rPr>
              <a:t>conv5_3</a:t>
            </a:r>
            <a:r>
              <a:rPr lang="zh-CN" altLang="zh-CN" sz="1200" dirty="0">
                <a:ea typeface="inherit"/>
              </a:rPr>
              <a:t>到</a:t>
            </a:r>
            <a:r>
              <a:rPr lang="zh-CN" altLang="zh-CN" sz="1000" dirty="0">
                <a:latin typeface="Arial Unicode MS"/>
                <a:ea typeface="inherit"/>
              </a:rPr>
              <a:t>conv4_3</a:t>
            </a:r>
            <a:r>
              <a:rPr lang="zh-CN" altLang="zh-CN" sz="1200" dirty="0">
                <a:ea typeface="inherit"/>
              </a:rPr>
              <a:t>、</a:t>
            </a:r>
            <a:r>
              <a:rPr lang="zh-CN" altLang="zh-CN" sz="1000" dirty="0">
                <a:latin typeface="Arial Unicode MS"/>
                <a:ea typeface="inherit"/>
              </a:rPr>
              <a:t>conv4_3</a:t>
            </a:r>
            <a:r>
              <a:rPr lang="zh-CN" altLang="zh-CN" sz="1200" dirty="0">
                <a:ea typeface="inherit"/>
              </a:rPr>
              <a:t>到</a:t>
            </a:r>
            <a:r>
              <a:rPr lang="zh-CN" altLang="zh-CN" sz="1000" dirty="0">
                <a:latin typeface="Arial Unicode MS"/>
                <a:ea typeface="inherit"/>
              </a:rPr>
              <a:t>conv3_3</a:t>
            </a:r>
            <a:r>
              <a:rPr lang="zh-CN" altLang="zh-CN" sz="1200" dirty="0">
                <a:ea typeface="inherit"/>
              </a:rPr>
              <a:t>等的短连接。</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5"/>
            </a:pPr>
            <a:r>
              <a:rPr lang="zh-CN" altLang="zh-CN" sz="1200" b="1" dirty="0">
                <a:latin typeface="Arial" panose="020B0604020202020204" pitchFamily="34" charset="0"/>
                <a:ea typeface="inherit"/>
              </a:rPr>
              <a:t>特征融合（Fusion）</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通过融合权重（图中用虚线箭头表示），将不同尺度的特征图进行加权融合，生成最终的显著性图。</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融合后的特征图用于计算融合损失（Fusion loss）。</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6"/>
            </a:pPr>
            <a:r>
              <a:rPr lang="zh-CN" altLang="zh-CN" sz="1200" b="1" dirty="0">
                <a:latin typeface="Arial" panose="020B0604020202020204" pitchFamily="34" charset="0"/>
                <a:ea typeface="inherit"/>
              </a:rPr>
              <a:t>损失计算</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每个侧输出层都会计算一个交叉熵损失（Cross Entropy (CE) loss），用于监督训练过程中的每个阶段。</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融合后的特征图也会计算一个交叉熵损失，用于优化整个网络。</a:t>
            </a:r>
            <a:endParaRPr lang="zh-CN" altLang="zh-CN" sz="1000" dirty="0">
              <a:latin typeface="Arial" panose="020B0604020202020204" pitchFamily="34" charset="0"/>
              <a:ea typeface="-apple-system"/>
            </a:endParaRPr>
          </a:p>
          <a:p>
            <a:pPr defTabSz="914400" eaLnBrk="0" fontAlgn="base" hangingPunct="0">
              <a:spcBef>
                <a:spcPct val="0"/>
              </a:spcBef>
              <a:spcAft>
                <a:spcPct val="0"/>
              </a:spcAft>
              <a:buFontTx/>
              <a:buAutoNum type="arabicPeriod" startAt="7"/>
            </a:pPr>
            <a:r>
              <a:rPr lang="zh-CN" altLang="zh-CN" sz="1200" b="1" dirty="0">
                <a:latin typeface="Arial" panose="020B0604020202020204" pitchFamily="34" charset="0"/>
                <a:ea typeface="inherit"/>
              </a:rPr>
              <a:t>输出</a:t>
            </a:r>
            <a:r>
              <a:rPr lang="zh-CN" altLang="zh-CN" sz="1200" dirty="0">
                <a:latin typeface="Arial" panose="020B0604020202020204" pitchFamily="34" charset="0"/>
                <a:ea typeface="inherit"/>
              </a:rPr>
              <a:t>：</a:t>
            </a:r>
            <a:endParaRPr lang="zh-CN" altLang="zh-CN" sz="1000" dirty="0">
              <a:latin typeface="Arial" panose="020B0604020202020204" pitchFamily="34" charset="0"/>
              <a:ea typeface="-apple-system"/>
            </a:endParaRPr>
          </a:p>
          <a:p>
            <a:pPr marL="457200" lvl="1" defTabSz="914400" eaLnBrk="0" fontAlgn="base" hangingPunct="0">
              <a:spcBef>
                <a:spcPct val="0"/>
              </a:spcBef>
              <a:spcAft>
                <a:spcPct val="0"/>
              </a:spcAft>
              <a:buFontTx/>
              <a:buChar char="•"/>
            </a:pPr>
            <a:r>
              <a:rPr lang="zh-CN" altLang="zh-CN" sz="1200" dirty="0">
                <a:latin typeface="Arial" panose="020B0604020202020204" pitchFamily="34" charset="0"/>
                <a:ea typeface="inherit"/>
              </a:rPr>
              <a:t>最终网络输出是一个显著性图，该图与输入图像尺寸相同，突出显示了图像中最显著的区域。</a:t>
            </a:r>
            <a:endParaRPr lang="zh-CN" altLang="zh-CN" sz="1000" dirty="0">
              <a:latin typeface="Arial" panose="020B0604020202020204" pitchFamily="34" charset="0"/>
              <a:ea typeface="-apple-system"/>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270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88828"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260368" y="699068"/>
            <a:ext cx="4603672" cy="5151375"/>
          </a:xfrm>
          <a:prstGeom prst="rect">
            <a:avLst/>
          </a:prstGeom>
          <a:noFill/>
          <a:ln>
            <a:noFill/>
          </a:ln>
        </p:spPr>
      </p:pic>
      <p:sp>
        <p:nvSpPr>
          <p:cNvPr id="5" name="标题 1"/>
          <p:cNvSpPr txBox="1"/>
          <p:nvPr/>
        </p:nvSpPr>
        <p:spPr>
          <a:xfrm>
            <a:off x="11739916"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2700000">
            <a:off x="7189696" y="514490"/>
            <a:ext cx="1132623" cy="1132620"/>
          </a:xfrm>
          <a:custGeom>
            <a:avLst/>
            <a:gdLst>
              <a:gd name="connsiteX0" fmla="*/ 844421 w 1132623"/>
              <a:gd name="connsiteY0" fmla="*/ 115719 h 1132620"/>
              <a:gd name="connsiteX1" fmla="*/ 960140 w 1132623"/>
              <a:gd name="connsiteY1" fmla="*/ 115719 h 1132620"/>
              <a:gd name="connsiteX2" fmla="*/ 960140 w 1132623"/>
              <a:gd name="connsiteY2" fmla="*/ 0 h 1132620"/>
              <a:gd name="connsiteX3" fmla="*/ 1016904 w 1132623"/>
              <a:gd name="connsiteY3" fmla="*/ 0 h 1132620"/>
              <a:gd name="connsiteX4" fmla="*/ 1016904 w 1132623"/>
              <a:gd name="connsiteY4" fmla="*/ 115719 h 1132620"/>
              <a:gd name="connsiteX5" fmla="*/ 1132623 w 1132623"/>
              <a:gd name="connsiteY5" fmla="*/ 115719 h 1132620"/>
              <a:gd name="connsiteX6" fmla="*/ 1132623 w 1132623"/>
              <a:gd name="connsiteY6" fmla="*/ 172483 h 1132620"/>
              <a:gd name="connsiteX7" fmla="*/ 1016904 w 1132623"/>
              <a:gd name="connsiteY7" fmla="*/ 172483 h 1132620"/>
              <a:gd name="connsiteX8" fmla="*/ 1016904 w 1132623"/>
              <a:gd name="connsiteY8" fmla="*/ 288202 h 1132620"/>
              <a:gd name="connsiteX9" fmla="*/ 960140 w 1132623"/>
              <a:gd name="connsiteY9" fmla="*/ 288202 h 1132620"/>
              <a:gd name="connsiteX10" fmla="*/ 960140 w 1132623"/>
              <a:gd name="connsiteY10" fmla="*/ 172483 h 1132620"/>
              <a:gd name="connsiteX11" fmla="*/ 844421 w 1132623"/>
              <a:gd name="connsiteY11" fmla="*/ 172483 h 1132620"/>
              <a:gd name="connsiteX12" fmla="*/ 422211 w 1132623"/>
              <a:gd name="connsiteY12" fmla="*/ 537928 h 1132620"/>
              <a:gd name="connsiteX13" fmla="*/ 537929 w 1132623"/>
              <a:gd name="connsiteY13" fmla="*/ 537928 h 1132620"/>
              <a:gd name="connsiteX14" fmla="*/ 537929 w 1132623"/>
              <a:gd name="connsiteY14" fmla="*/ 422209 h 1132620"/>
              <a:gd name="connsiteX15" fmla="*/ 594693 w 1132623"/>
              <a:gd name="connsiteY15" fmla="*/ 422209 h 1132620"/>
              <a:gd name="connsiteX16" fmla="*/ 594693 w 1132623"/>
              <a:gd name="connsiteY16" fmla="*/ 537928 h 1132620"/>
              <a:gd name="connsiteX17" fmla="*/ 710412 w 1132623"/>
              <a:gd name="connsiteY17" fmla="*/ 537928 h 1132620"/>
              <a:gd name="connsiteX18" fmla="*/ 710412 w 1132623"/>
              <a:gd name="connsiteY18" fmla="*/ 594692 h 1132620"/>
              <a:gd name="connsiteX19" fmla="*/ 594693 w 1132623"/>
              <a:gd name="connsiteY19" fmla="*/ 594692 h 1132620"/>
              <a:gd name="connsiteX20" fmla="*/ 594693 w 1132623"/>
              <a:gd name="connsiteY20" fmla="*/ 710411 h 1132620"/>
              <a:gd name="connsiteX21" fmla="*/ 537929 w 1132623"/>
              <a:gd name="connsiteY21" fmla="*/ 710411 h 1132620"/>
              <a:gd name="connsiteX22" fmla="*/ 537930 w 1132623"/>
              <a:gd name="connsiteY22" fmla="*/ 594692 h 1132620"/>
              <a:gd name="connsiteX23" fmla="*/ 422210 w 1132623"/>
              <a:gd name="connsiteY23" fmla="*/ 594692 h 1132620"/>
              <a:gd name="connsiteX24" fmla="*/ 1 w 1132623"/>
              <a:gd name="connsiteY24" fmla="*/ 960137 h 1132620"/>
              <a:gd name="connsiteX25" fmla="*/ 115719 w 1132623"/>
              <a:gd name="connsiteY25" fmla="*/ 960137 h 1132620"/>
              <a:gd name="connsiteX26" fmla="*/ 115719 w 1132623"/>
              <a:gd name="connsiteY26" fmla="*/ 844418 h 1132620"/>
              <a:gd name="connsiteX27" fmla="*/ 172484 w 1132623"/>
              <a:gd name="connsiteY27" fmla="*/ 844418 h 1132620"/>
              <a:gd name="connsiteX28" fmla="*/ 172483 w 1132623"/>
              <a:gd name="connsiteY28" fmla="*/ 960137 h 1132620"/>
              <a:gd name="connsiteX29" fmla="*/ 288203 w 1132623"/>
              <a:gd name="connsiteY29" fmla="*/ 960137 h 1132620"/>
              <a:gd name="connsiteX30" fmla="*/ 288202 w 1132623"/>
              <a:gd name="connsiteY30" fmla="*/ 1016901 h 1132620"/>
              <a:gd name="connsiteX31" fmla="*/ 172483 w 1132623"/>
              <a:gd name="connsiteY31" fmla="*/ 1016901 h 1132620"/>
              <a:gd name="connsiteX32" fmla="*/ 172484 w 1132623"/>
              <a:gd name="connsiteY32" fmla="*/ 1132620 h 1132620"/>
              <a:gd name="connsiteX33" fmla="*/ 115719 w 1132623"/>
              <a:gd name="connsiteY33" fmla="*/ 1132620 h 1132620"/>
              <a:gd name="connsiteX34" fmla="*/ 115720 w 1132623"/>
              <a:gd name="connsiteY34" fmla="*/ 1016901 h 1132620"/>
              <a:gd name="connsiteX35" fmla="*/ 0 w 1132623"/>
              <a:gd name="connsiteY35" fmla="*/ 1016901 h 1132620"/>
            </a:gdLst>
            <a:ahLst/>
            <a:cxnLst/>
            <a:rect l="l" t="t" r="r" b="b"/>
            <a:pathLst>
              <a:path w="1132623" h="1132620">
                <a:moveTo>
                  <a:pt x="844421" y="115719"/>
                </a:moveTo>
                <a:lnTo>
                  <a:pt x="960140" y="115719"/>
                </a:lnTo>
                <a:lnTo>
                  <a:pt x="960140" y="0"/>
                </a:lnTo>
                <a:lnTo>
                  <a:pt x="1016904" y="0"/>
                </a:lnTo>
                <a:lnTo>
                  <a:pt x="1016904" y="115719"/>
                </a:lnTo>
                <a:lnTo>
                  <a:pt x="1132623" y="115719"/>
                </a:lnTo>
                <a:lnTo>
                  <a:pt x="1132623" y="172483"/>
                </a:lnTo>
                <a:lnTo>
                  <a:pt x="1016904" y="172483"/>
                </a:lnTo>
                <a:lnTo>
                  <a:pt x="1016904" y="288202"/>
                </a:lnTo>
                <a:lnTo>
                  <a:pt x="960140" y="288202"/>
                </a:lnTo>
                <a:lnTo>
                  <a:pt x="960140" y="172483"/>
                </a:lnTo>
                <a:lnTo>
                  <a:pt x="844421" y="172483"/>
                </a:lnTo>
                <a:close/>
                <a:moveTo>
                  <a:pt x="422211" y="537928"/>
                </a:moveTo>
                <a:lnTo>
                  <a:pt x="537929" y="537928"/>
                </a:lnTo>
                <a:lnTo>
                  <a:pt x="537929" y="422209"/>
                </a:lnTo>
                <a:lnTo>
                  <a:pt x="594693" y="422209"/>
                </a:lnTo>
                <a:lnTo>
                  <a:pt x="594693" y="537928"/>
                </a:lnTo>
                <a:lnTo>
                  <a:pt x="710412" y="537928"/>
                </a:lnTo>
                <a:lnTo>
                  <a:pt x="710412" y="594692"/>
                </a:lnTo>
                <a:lnTo>
                  <a:pt x="594693" y="594692"/>
                </a:lnTo>
                <a:lnTo>
                  <a:pt x="594693" y="710411"/>
                </a:lnTo>
                <a:lnTo>
                  <a:pt x="537929" y="710411"/>
                </a:lnTo>
                <a:lnTo>
                  <a:pt x="537930" y="594692"/>
                </a:lnTo>
                <a:lnTo>
                  <a:pt x="422210" y="594692"/>
                </a:lnTo>
                <a:close/>
                <a:moveTo>
                  <a:pt x="1" y="960137"/>
                </a:moveTo>
                <a:lnTo>
                  <a:pt x="115719" y="960137"/>
                </a:lnTo>
                <a:lnTo>
                  <a:pt x="115719" y="844418"/>
                </a:lnTo>
                <a:lnTo>
                  <a:pt x="172484" y="844418"/>
                </a:lnTo>
                <a:lnTo>
                  <a:pt x="172483" y="960137"/>
                </a:lnTo>
                <a:lnTo>
                  <a:pt x="288203" y="960137"/>
                </a:lnTo>
                <a:lnTo>
                  <a:pt x="288202" y="1016901"/>
                </a:lnTo>
                <a:lnTo>
                  <a:pt x="172483" y="1016901"/>
                </a:lnTo>
                <a:lnTo>
                  <a:pt x="172484" y="1132620"/>
                </a:lnTo>
                <a:lnTo>
                  <a:pt x="115719" y="1132620"/>
                </a:lnTo>
                <a:lnTo>
                  <a:pt x="115720" y="1016901"/>
                </a:lnTo>
                <a:lnTo>
                  <a:pt x="0" y="101690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5877835" y="1916855"/>
            <a:ext cx="608637" cy="608637"/>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524263" y="1602163"/>
            <a:ext cx="770159" cy="770159"/>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265813"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61427"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5096749" y="2871647"/>
            <a:ext cx="6577155" cy="2177094"/>
          </a:xfrm>
          <a:prstGeom prst="rect">
            <a:avLst/>
          </a:prstGeom>
          <a:noFill/>
          <a:ln>
            <a:noFill/>
          </a:ln>
        </p:spPr>
        <p:txBody>
          <a:bodyPr vert="horz" wrap="square" lIns="0" tIns="0" rIns="0" bIns="0" rtlCol="0" anchor="ctr"/>
          <a:lstStyle/>
          <a:p>
            <a:pPr algn="r">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PyTorch环境搭建与管理</a:t>
            </a:r>
            <a:endParaRPr kumimoji="1" lang="zh-CN" altLang="en-US"/>
          </a:p>
        </p:txBody>
      </p:sp>
      <p:sp>
        <p:nvSpPr>
          <p:cNvPr id="12" name="标题 1"/>
          <p:cNvSpPr txBox="1"/>
          <p:nvPr/>
        </p:nvSpPr>
        <p:spPr>
          <a:xfrm flipH="1">
            <a:off x="5785181" y="5103584"/>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539468" y="1705660"/>
            <a:ext cx="2924969" cy="1223355"/>
          </a:xfrm>
          <a:prstGeom prst="rect">
            <a:avLst/>
          </a:prstGeom>
          <a:noFill/>
          <a:ln>
            <a:noFill/>
          </a:ln>
        </p:spPr>
        <p:txBody>
          <a:bodyPr vert="horz" wrap="square" lIns="0" tIns="0" rIns="0" bIns="0" rtlCol="0" anchor="b"/>
          <a:lstStyle/>
          <a:p>
            <a:pPr algn="r">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14" name="标题 1"/>
          <p:cNvSpPr txBox="1"/>
          <p:nvPr/>
        </p:nvSpPr>
        <p:spPr>
          <a:xfrm>
            <a:off x="10617843" y="30037"/>
            <a:ext cx="1602676" cy="2898978"/>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01</a:t>
            </a:r>
            <a:endParaRPr kumimoji="1" lang="zh-CN" altLang="en-US"/>
          </a:p>
        </p:txBody>
      </p:sp>
      <p:sp>
        <p:nvSpPr>
          <p:cNvPr id="15"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7182" y="469791"/>
            <a:ext cx="4329699" cy="549148"/>
            <a:chOff x="965200" y="469900"/>
            <a:chExt cx="4330701" cy="549275"/>
          </a:xfrm>
        </p:grpSpPr>
        <p:grpSp>
          <p:nvGrpSpPr>
            <p:cNvPr id="13" name="组合 12"/>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14"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a:r>
                <a:rPr lang="zh-CN" altLang="en-US" sz="2800" b="1" dirty="0">
                  <a:solidFill>
                    <a:schemeClr val="accent1"/>
                  </a:solidFill>
                  <a:latin typeface="思源宋体 CN SemiBold" panose="02020600000000000000" charset="-122"/>
                  <a:ea typeface="思源宋体 CN SemiBold" panose="02020600000000000000" charset="-122"/>
                  <a:cs typeface="+mn-ea"/>
                  <a:sym typeface="+mn-lt"/>
                </a:rPr>
                <a:t>预测结果</a:t>
              </a:r>
              <a:endParaRPr lang="zh-CN" altLang="en-US" sz="2800" b="1" dirty="0">
                <a:solidFill>
                  <a:schemeClr val="accent1"/>
                </a:solidFill>
                <a:latin typeface="思源宋体 CN SemiBold" panose="02020600000000000000" charset="-122"/>
                <a:ea typeface="思源宋体 CN SemiBold" panose="02020600000000000000" charset="-122"/>
                <a:cs typeface="+mn-ea"/>
                <a:sym typeface="+mn-lt"/>
              </a:endParaRPr>
            </a:p>
          </p:txBody>
        </p:sp>
      </p:grpSp>
      <p:pic>
        <p:nvPicPr>
          <p:cNvPr id="18" name="图片 17"/>
          <p:cNvPicPr>
            <a:picLocks noChangeAspect="1"/>
          </p:cNvPicPr>
          <p:nvPr/>
        </p:nvPicPr>
        <p:blipFill>
          <a:blip r:embed="rId1"/>
          <a:stretch>
            <a:fillRect/>
          </a:stretch>
        </p:blipFill>
        <p:spPr>
          <a:xfrm>
            <a:off x="796010" y="1503939"/>
            <a:ext cx="10333675" cy="3609643"/>
          </a:xfrm>
          <a:prstGeom prst="rect">
            <a:avLst/>
          </a:prstGeom>
        </p:spPr>
      </p:pic>
      <p:pic>
        <p:nvPicPr>
          <p:cNvPr id="19" name="图片 18"/>
          <p:cNvPicPr>
            <a:picLocks noChangeAspect="1"/>
          </p:cNvPicPr>
          <p:nvPr/>
        </p:nvPicPr>
        <p:blipFill>
          <a:blip r:embed="rId2"/>
          <a:stretch>
            <a:fillRect/>
          </a:stretch>
        </p:blipFill>
        <p:spPr>
          <a:xfrm>
            <a:off x="796011" y="5354062"/>
            <a:ext cx="1060703" cy="1349987"/>
          </a:xfrm>
          <a:prstGeom prst="rect">
            <a:avLst/>
          </a:prstGeom>
        </p:spPr>
      </p:pic>
      <p:pic>
        <p:nvPicPr>
          <p:cNvPr id="20" name="图片 19"/>
          <p:cNvPicPr>
            <a:picLocks noChangeAspect="1"/>
          </p:cNvPicPr>
          <p:nvPr/>
        </p:nvPicPr>
        <p:blipFill>
          <a:blip r:embed="rId3"/>
          <a:stretch>
            <a:fillRect/>
          </a:stretch>
        </p:blipFill>
        <p:spPr>
          <a:xfrm>
            <a:off x="2140975" y="5354062"/>
            <a:ext cx="1007990" cy="1349987"/>
          </a:xfrm>
          <a:prstGeom prst="rect">
            <a:avLst/>
          </a:prstGeom>
        </p:spPr>
      </p:pic>
      <p:pic>
        <p:nvPicPr>
          <p:cNvPr id="21" name="图片 20"/>
          <p:cNvPicPr>
            <a:picLocks noChangeAspect="1"/>
          </p:cNvPicPr>
          <p:nvPr/>
        </p:nvPicPr>
        <p:blipFill>
          <a:blip r:embed="rId4"/>
          <a:stretch>
            <a:fillRect/>
          </a:stretch>
        </p:blipFill>
        <p:spPr>
          <a:xfrm>
            <a:off x="3594867" y="5255471"/>
            <a:ext cx="1661094" cy="1388937"/>
          </a:xfrm>
          <a:prstGeom prst="rect">
            <a:avLst/>
          </a:prstGeom>
        </p:spPr>
      </p:pic>
      <p:pic>
        <p:nvPicPr>
          <p:cNvPr id="22" name="图片 21"/>
          <p:cNvPicPr>
            <a:picLocks noChangeAspect="1"/>
          </p:cNvPicPr>
          <p:nvPr/>
        </p:nvPicPr>
        <p:blipFill>
          <a:blip r:embed="rId5"/>
          <a:stretch>
            <a:fillRect/>
          </a:stretch>
        </p:blipFill>
        <p:spPr>
          <a:xfrm>
            <a:off x="7574745" y="5294421"/>
            <a:ext cx="1804927" cy="1349987"/>
          </a:xfrm>
          <a:prstGeom prst="rect">
            <a:avLst/>
          </a:prstGeom>
        </p:spPr>
      </p:pic>
      <p:pic>
        <p:nvPicPr>
          <p:cNvPr id="23" name="图片 22"/>
          <p:cNvPicPr>
            <a:picLocks noChangeAspect="1"/>
          </p:cNvPicPr>
          <p:nvPr/>
        </p:nvPicPr>
        <p:blipFill>
          <a:blip r:embed="rId6"/>
          <a:stretch>
            <a:fillRect/>
          </a:stretch>
        </p:blipFill>
        <p:spPr>
          <a:xfrm>
            <a:off x="9681741" y="5229455"/>
            <a:ext cx="1849395" cy="1402457"/>
          </a:xfrm>
          <a:prstGeom prst="rect">
            <a:avLst/>
          </a:prstGeom>
        </p:spPr>
      </p:pic>
      <p:pic>
        <p:nvPicPr>
          <p:cNvPr id="24" name="图片 23"/>
          <p:cNvPicPr>
            <a:picLocks noChangeAspect="1"/>
          </p:cNvPicPr>
          <p:nvPr/>
        </p:nvPicPr>
        <p:blipFill>
          <a:blip r:embed="rId7"/>
          <a:stretch>
            <a:fillRect/>
          </a:stretch>
        </p:blipFill>
        <p:spPr>
          <a:xfrm>
            <a:off x="5462397" y="5289798"/>
            <a:ext cx="1669588" cy="1239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 name="组合 1"/>
          <p:cNvGrpSpPr/>
          <p:nvPr/>
        </p:nvGrpSpPr>
        <p:grpSpPr>
          <a:xfrm>
            <a:off x="967182" y="469791"/>
            <a:ext cx="4329699" cy="549148"/>
            <a:chOff x="965200" y="469900"/>
            <a:chExt cx="4330701" cy="549275"/>
          </a:xfrm>
        </p:grpSpPr>
        <p:grpSp>
          <p:nvGrpSpPr>
            <p:cNvPr id="3" name="组合 2"/>
            <p:cNvGrpSpPr/>
            <p:nvPr/>
          </p:nvGrpSpPr>
          <p:grpSpPr>
            <a:xfrm>
              <a:off x="965200" y="469900"/>
              <a:ext cx="4330701" cy="549275"/>
              <a:chOff x="965200" y="469900"/>
              <a:chExt cx="4330701" cy="501650"/>
            </a:xfrm>
            <a:solidFill>
              <a:schemeClr val="bg1"/>
            </a:solidFill>
          </p:grpSpPr>
          <p:sp>
            <p:nvSpPr>
              <p:cNvPr id="5" name="箭头: V 形 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6" name="箭头: V 形 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7" name="箭头: V 形 6"/>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4"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训练结果</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8" name="图片 7"/>
          <p:cNvPicPr>
            <a:picLocks noChangeAspect="1"/>
          </p:cNvPicPr>
          <p:nvPr/>
        </p:nvPicPr>
        <p:blipFill>
          <a:blip r:embed="rId2"/>
          <a:stretch>
            <a:fillRect/>
          </a:stretch>
        </p:blipFill>
        <p:spPr>
          <a:xfrm>
            <a:off x="834353" y="1516375"/>
            <a:ext cx="9772437" cy="3299407"/>
          </a:xfrm>
          <a:prstGeom prst="rect">
            <a:avLst/>
          </a:prstGeom>
        </p:spPr>
      </p:pic>
      <p:pic>
        <p:nvPicPr>
          <p:cNvPr id="9" name="图片 8"/>
          <p:cNvPicPr>
            <a:picLocks noChangeAspect="1"/>
          </p:cNvPicPr>
          <p:nvPr/>
        </p:nvPicPr>
        <p:blipFill>
          <a:blip r:embed="rId3"/>
          <a:stretch>
            <a:fillRect/>
          </a:stretch>
        </p:blipFill>
        <p:spPr>
          <a:xfrm>
            <a:off x="998223" y="4901186"/>
            <a:ext cx="3444961" cy="186872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73978" y="1257008"/>
            <a:ext cx="12263774" cy="4504282"/>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a:off x="2206" y="0"/>
            <a:ext cx="12187592" cy="6858000"/>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0 w 12190413"/>
              <a:gd name="connsiteY3" fmla="*/ 6859588 h 6859588"/>
              <a:gd name="connsiteX4" fmla="*/ 0 w 12190413"/>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0413" h="6859588">
                <a:moveTo>
                  <a:pt x="0" y="0"/>
                </a:moveTo>
                <a:lnTo>
                  <a:pt x="12190413" y="0"/>
                </a:lnTo>
                <a:lnTo>
                  <a:pt x="12190413" y="6859588"/>
                </a:lnTo>
                <a:lnTo>
                  <a:pt x="0" y="6859588"/>
                </a:lnTo>
                <a:lnTo>
                  <a:pt x="0" y="0"/>
                </a:lnTo>
                <a:close/>
              </a:path>
            </a:pathLst>
          </a:cu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p:nvPr/>
        </p:nvSpPr>
        <p:spPr>
          <a:xfrm>
            <a:off x="4188426" y="1985185"/>
            <a:ext cx="3791342" cy="1056395"/>
          </a:xfrm>
          <a:prstGeom prst="round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3600" dirty="0">
                <a:solidFill>
                  <a:schemeClr val="bg1"/>
                </a:solidFill>
                <a:latin typeface="思源宋体 CN Heavy" panose="02020900000000000000" charset="-122"/>
                <a:ea typeface="思源宋体 CN Heavy" panose="02020900000000000000" charset="-122"/>
                <a:cs typeface="+mn-ea"/>
                <a:sym typeface="+mn-lt"/>
              </a:rPr>
              <a:t>02</a:t>
            </a:r>
            <a:endParaRPr kumimoji="1" lang="en-US" altLang="zh-CN" sz="3600" dirty="0">
              <a:solidFill>
                <a:schemeClr val="bg1"/>
              </a:solidFill>
              <a:latin typeface="思源宋体 CN Heavy" panose="02020900000000000000" charset="-122"/>
              <a:ea typeface="思源宋体 CN Heavy" panose="02020900000000000000" charset="-122"/>
              <a:cs typeface="+mn-ea"/>
              <a:sym typeface="+mn-lt"/>
            </a:endParaRPr>
          </a:p>
        </p:txBody>
      </p:sp>
      <p:sp>
        <p:nvSpPr>
          <p:cNvPr id="11" name="文本框 12"/>
          <p:cNvSpPr txBox="1"/>
          <p:nvPr/>
        </p:nvSpPr>
        <p:spPr>
          <a:xfrm>
            <a:off x="3643722" y="3309489"/>
            <a:ext cx="4880750" cy="922020"/>
          </a:xfrm>
          <a:prstGeom prst="rect">
            <a:avLst/>
          </a:prstGeom>
          <a:noFill/>
        </p:spPr>
        <p:txBody>
          <a:bodyPr wrap="square" rtlCol="0">
            <a:spAutoFit/>
          </a:bodyPr>
          <a:lstStyle/>
          <a:p>
            <a:pPr algn="ctr"/>
            <a:r>
              <a:rPr lang="en-US" altLang="zh-CN" sz="5400" b="1" dirty="0">
                <a:solidFill>
                  <a:srgbClr val="314D90"/>
                </a:solidFill>
                <a:latin typeface="思源宋体 CN Heavy" panose="02020900000000000000" charset="-122"/>
                <a:ea typeface="思源宋体 CN Heavy" panose="02020900000000000000" charset="-122"/>
                <a:cs typeface="+mn-ea"/>
                <a:sym typeface="+mn-lt"/>
              </a:rPr>
              <a:t>UUSOD</a:t>
            </a:r>
            <a:r>
              <a:rPr lang="zh-CN" altLang="en-US" sz="5400" b="1" dirty="0">
                <a:solidFill>
                  <a:srgbClr val="314D90"/>
                </a:solidFill>
                <a:latin typeface="思源宋体 CN Heavy" panose="02020900000000000000" charset="-122"/>
                <a:ea typeface="思源宋体 CN Heavy" panose="02020900000000000000" charset="-122"/>
                <a:cs typeface="+mn-ea"/>
                <a:sym typeface="+mn-lt"/>
              </a:rPr>
              <a:t>模型</a:t>
            </a:r>
            <a:endParaRPr lang="zh-CN" altLang="en-US" sz="5400" b="1" dirty="0">
              <a:solidFill>
                <a:srgbClr val="314D90"/>
              </a:solidFill>
              <a:latin typeface="思源宋体 CN Heavy" panose="02020900000000000000" charset="-122"/>
              <a:ea typeface="思源宋体 CN Heavy" panose="02020900000000000000" charset="-122"/>
              <a:cs typeface="+mn-ea"/>
              <a:sym typeface="+mn-lt"/>
            </a:endParaRPr>
          </a:p>
        </p:txBody>
      </p:sp>
      <p:sp>
        <p:nvSpPr>
          <p:cNvPr id="12" name="矩形 11"/>
          <p:cNvSpPr/>
          <p:nvPr/>
        </p:nvSpPr>
        <p:spPr>
          <a:xfrm>
            <a:off x="4514424" y="4373503"/>
            <a:ext cx="3139348" cy="76182"/>
          </a:xfrm>
          <a:prstGeom prst="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314D90"/>
              </a:solidFill>
              <a:latin typeface="Source Han Serif SC"/>
              <a:ea typeface="Source Han Serif SC"/>
              <a:cs typeface="+mn-ea"/>
              <a:sym typeface="+mn-lt"/>
            </a:endParaRPr>
          </a:p>
        </p:txBody>
      </p:sp>
      <p:sp>
        <p:nvSpPr>
          <p:cNvPr id="2" name="标题 4"/>
          <p:cNvSpPr>
            <a:spLocks noGrp="1"/>
          </p:cNvSpPr>
          <p:nvPr>
            <p:custDataLst>
              <p:tags r:id="rId2"/>
            </p:custDataLst>
          </p:nvPr>
        </p:nvSpPr>
        <p:spPr>
          <a:xfrm>
            <a:off x="4084945" y="4759493"/>
            <a:ext cx="3998304" cy="350439"/>
          </a:xfrm>
          <a:prstGeom prst="rect">
            <a:avLst/>
          </a:prstGeom>
        </p:spPr>
        <p:txBody>
          <a:bodyPr vert="horz" lIns="89979" tIns="46789" rIns="89979" bIns="46789"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a:ea typeface="微软雅黑" panose="020B0503020204020204" charset="-122"/>
                <a:cs typeface="+mj-cs"/>
              </a:defRPr>
            </a:lvl1pPr>
          </a:lstStyle>
          <a:p>
            <a:pPr algn="dist"/>
            <a:r>
              <a:rPr lang="zh-CN" altLang="en-US" sz="1800" b="0" cap="all" spc="400">
                <a:solidFill>
                  <a:srgbClr val="314D90"/>
                </a:solidFill>
                <a:latin typeface="思源宋体 CN Heavy" panose="02020900000000000000" charset="-122"/>
                <a:ea typeface="思源宋体 CN Heavy" panose="02020900000000000000" charset="-122"/>
                <a:cs typeface="思源黑体 CN Normal" panose="020B0400000000000000" charset="-122"/>
              </a:rPr>
              <a:t>Chapter headings</a:t>
            </a:r>
            <a:endParaRPr lang="zh-CN" altLang="en-US" sz="1800" b="0" cap="all" spc="400">
              <a:solidFill>
                <a:srgbClr val="314D90"/>
              </a:solidFill>
              <a:latin typeface="思源宋体 CN Heavy" panose="02020900000000000000" charset="-122"/>
              <a:ea typeface="思源宋体 CN Heavy" panose="02020900000000000000" charset="-122"/>
              <a:cs typeface="思源黑体 CN Normal" panose="020B0400000000000000" charset="-122"/>
            </a:endParaRPr>
          </a:p>
        </p:txBody>
      </p:sp>
      <p:pic>
        <p:nvPicPr>
          <p:cNvPr id="13" name="Picture 2" descr="查看图片"/>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70242" flipH="1">
            <a:off x="-777787" y="-1234760"/>
            <a:ext cx="5216906" cy="521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7" presetClass="path" presetSubtype="0" accel="50000" decel="50000" fill="hold" nodeType="withEffect">
                                  <p:stCondLst>
                                    <p:cond delay="0"/>
                                  </p:stCondLst>
                                  <p:childTnLst>
                                    <p:animMotion origin="layout" path="M 4.66207E-7 -3.71442E-6 L 0.06694 0.04004 C 0.081 0.04907 0.10197 0.05393 0.12397 0.05393 C 0.14898 0.05393 0.16903 0.04907 0.18297 0.04004 L 0.25003 -3.71442E-6 " pathEditMode="relative" rAng="0" ptsTypes="AAAAA">
                                      <p:cBhvr>
                                        <p:cTn id="9" dur="2000" spd="-100000" fill="hold"/>
                                        <p:tgtEl>
                                          <p:spTgt spid="13"/>
                                        </p:tgtEl>
                                        <p:attrNameLst>
                                          <p:attrName>ppt_x</p:attrName>
                                          <p:attrName>ppt_y</p:attrName>
                                        </p:attrNameLst>
                                      </p:cBhvr>
                                      <p:rCtr x="12502" y="2685"/>
                                    </p:animMotion>
                                  </p:childTnLst>
                                </p:cTn>
                              </p:par>
                              <p:par>
                                <p:cTn id="10" presetID="22" presetClass="entr" presetSubtype="1" fill="hold" grpId="0" nodeType="withEffect">
                                  <p:stCondLst>
                                    <p:cond delay="17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175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1" grpId="0"/>
      <p:bldP spid="12"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算法来源</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17" name="TextBox 81"/>
          <p:cNvSpPr txBox="1"/>
          <p:nvPr/>
        </p:nvSpPr>
        <p:spPr>
          <a:xfrm flipH="1">
            <a:off x="1865377" y="4217868"/>
            <a:ext cx="8085990" cy="1525905"/>
          </a:xfrm>
          <a:prstGeom prst="rect">
            <a:avLst/>
          </a:prstGeom>
          <a:noFill/>
        </p:spPr>
        <p:txBody>
          <a:bodyPr wrap="square" lIns="0" tIns="0" rIns="0" bIns="0" rtlCol="0" anchor="t" anchorCtr="0">
            <a:spAutoFit/>
          </a:bodyPr>
          <a:lstStyle/>
          <a:p>
            <a:pPr algn="ctr">
              <a:buNone/>
            </a:pPr>
            <a:r>
              <a:rPr lang="en-US" altLang="zh-CN" sz="2000" dirty="0">
                <a:solidFill>
                  <a:schemeClr val="tx1"/>
                </a:solidFill>
                <a:latin typeface="宋体" panose="02010600030101010101" pitchFamily="2" charset="-122"/>
                <a:ea typeface="宋体" panose="02010600030101010101" pitchFamily="2" charset="-122"/>
              </a:rPr>
              <a:t>Proceedings of the Thirty-Third International Joint Conference on Artificial Intelligence</a:t>
            </a:r>
            <a:endParaRPr lang="en-US" altLang="zh-CN" sz="2000" dirty="0">
              <a:solidFill>
                <a:schemeClr val="tx1"/>
              </a:solidFill>
              <a:latin typeface="宋体" panose="02010600030101010101" pitchFamily="2" charset="-122"/>
              <a:ea typeface="宋体" panose="02010600030101010101" pitchFamily="2" charset="-122"/>
            </a:endParaRPr>
          </a:p>
          <a:p>
            <a:pPr algn="ctr">
              <a:buNone/>
            </a:pPr>
            <a:r>
              <a:rPr lang="en-US" altLang="zh-CN" sz="2000" dirty="0">
                <a:solidFill>
                  <a:schemeClr val="tx1"/>
                </a:solidFill>
                <a:latin typeface="宋体" panose="02010600030101010101" pitchFamily="2" charset="-122"/>
                <a:ea typeface="宋体" panose="02010600030101010101" pitchFamily="2" charset="-122"/>
                <a:sym typeface="+mn-ea"/>
              </a:rPr>
              <a:t>https://arxiv.org/html/2404.14759</a:t>
            </a:r>
            <a:endParaRPr lang="en-US" altLang="zh-CN" sz="2000" dirty="0">
              <a:solidFill>
                <a:schemeClr val="tx1"/>
              </a:solidFill>
              <a:latin typeface="宋体" panose="02010600030101010101" pitchFamily="2" charset="-122"/>
              <a:ea typeface="宋体" panose="02010600030101010101" pitchFamily="2" charset="-122"/>
            </a:endParaRPr>
          </a:p>
          <a:p>
            <a:pPr algn="ctr">
              <a:buNone/>
            </a:pPr>
            <a:r>
              <a:rPr lang="en-US" altLang="zh-CN" sz="2000" dirty="0">
                <a:solidFill>
                  <a:schemeClr val="tx1"/>
                </a:solidFill>
                <a:latin typeface="宋体" panose="02010600030101010101" pitchFamily="2" charset="-122"/>
                <a:ea typeface="宋体" panose="02010600030101010101" pitchFamily="2" charset="-122"/>
              </a:rPr>
              <a:t>2024</a:t>
            </a:r>
            <a:r>
              <a:rPr lang="zh-CN" altLang="en-US" sz="2000" dirty="0">
                <a:solidFill>
                  <a:schemeClr val="tx1"/>
                </a:solidFill>
                <a:latin typeface="宋体" panose="02010600030101010101" pitchFamily="2" charset="-122"/>
                <a:ea typeface="宋体" panose="02010600030101010101" pitchFamily="2" charset="-122"/>
              </a:rPr>
              <a:t>年</a:t>
            </a:r>
            <a:r>
              <a:rPr lang="en-US" altLang="zh-CN" sz="2000" dirty="0">
                <a:solidFill>
                  <a:schemeClr val="tx1"/>
                </a:solidFill>
                <a:latin typeface="宋体" panose="02010600030101010101" pitchFamily="2" charset="-122"/>
                <a:ea typeface="宋体" panose="02010600030101010101" pitchFamily="2" charset="-122"/>
              </a:rPr>
              <a:t>4</a:t>
            </a:r>
            <a:r>
              <a:rPr lang="zh-CN" altLang="en-US" sz="2000" dirty="0">
                <a:solidFill>
                  <a:schemeClr val="tx1"/>
                </a:solidFill>
                <a:latin typeface="宋体" panose="02010600030101010101" pitchFamily="2" charset="-122"/>
                <a:ea typeface="宋体" panose="02010600030101010101" pitchFamily="2" charset="-122"/>
              </a:rPr>
              <a:t>月</a:t>
            </a:r>
            <a:endParaRPr lang="en-US" altLang="zh-CN" sz="2000" dirty="0">
              <a:solidFill>
                <a:schemeClr val="tx1"/>
              </a:solidFill>
              <a:latin typeface="宋体" panose="02010600030101010101" pitchFamily="2" charset="-122"/>
              <a:ea typeface="宋体" panose="02010600030101010101" pitchFamily="2" charset="-122"/>
            </a:endParaRPr>
          </a:p>
          <a:p>
            <a:pPr algn="ctr">
              <a:lnSpc>
                <a:spcPct val="120000"/>
              </a:lnSpc>
            </a:pPr>
            <a:endParaRPr lang="en-US" altLang="zh-CN" sz="2000" dirty="0">
              <a:solidFill>
                <a:schemeClr val="tx1"/>
              </a:solidFill>
              <a:latin typeface="宋体" panose="02010600030101010101" pitchFamily="2" charset="-122"/>
              <a:ea typeface="宋体" panose="02010600030101010101" pitchFamily="2" charset="-122"/>
              <a:sym typeface="Arial" panose="020B0604020202020204"/>
            </a:endParaRPr>
          </a:p>
        </p:txBody>
      </p:sp>
      <p:pic>
        <p:nvPicPr>
          <p:cNvPr id="3" name="图片 2"/>
          <p:cNvPicPr>
            <a:picLocks noChangeAspect="1"/>
          </p:cNvPicPr>
          <p:nvPr/>
        </p:nvPicPr>
        <p:blipFill>
          <a:blip r:embed="rId2"/>
          <a:stretch>
            <a:fillRect/>
          </a:stretch>
        </p:blipFill>
        <p:spPr>
          <a:xfrm>
            <a:off x="1641807" y="1488728"/>
            <a:ext cx="8534400" cy="22002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22"/>
              <a:ext cx="3255323" cy="4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算法背景和算法</a:t>
              </a: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框架</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17" name="TextBox 81"/>
          <p:cNvSpPr txBox="1"/>
          <p:nvPr/>
        </p:nvSpPr>
        <p:spPr>
          <a:xfrm flipH="1">
            <a:off x="392430" y="1377315"/>
            <a:ext cx="5761990" cy="1661795"/>
          </a:xfrm>
          <a:prstGeom prst="rect">
            <a:avLst/>
          </a:prstGeom>
          <a:noFill/>
        </p:spPr>
        <p:txBody>
          <a:bodyPr wrap="square" lIns="0" tIns="0" rIns="0" bIns="0" rtlCol="0" anchor="t" anchorCtr="0">
            <a:spAutoFit/>
          </a:bodyPr>
          <a:lstStyle/>
          <a:p>
            <a:pPr marL="342900" indent="-342900" algn="l" fontAlgn="auto">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sym typeface="Arial" panose="020B0604020202020204"/>
              </a:rPr>
              <a:t>传统</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SOD </a:t>
            </a:r>
            <a:r>
              <a:rPr lang="zh-CN" altLang="en-US" dirty="0">
                <a:solidFill>
                  <a:schemeClr val="tx1"/>
                </a:solidFill>
                <a:latin typeface="宋体" panose="02010600030101010101" pitchFamily="2" charset="-122"/>
                <a:ea typeface="宋体" panose="02010600030101010101" pitchFamily="2" charset="-122"/>
                <a:sym typeface="Arial" panose="020B0604020202020204"/>
              </a:rPr>
              <a:t>依赖手工特征，</a:t>
            </a:r>
            <a:r>
              <a:rPr lang="zh-CN" altLang="en-US" b="1" dirty="0">
                <a:solidFill>
                  <a:schemeClr val="tx1"/>
                </a:solidFill>
                <a:latin typeface="宋体" panose="02010600030101010101" pitchFamily="2" charset="-122"/>
                <a:ea typeface="宋体" panose="02010600030101010101" pitchFamily="2" charset="-122"/>
                <a:sym typeface="Arial" panose="020B0604020202020204"/>
              </a:rPr>
              <a:t>复杂场景表现差</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marL="342900" indent="-342900" algn="l" fontAlgn="auto">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sym typeface="Arial" panose="020B0604020202020204"/>
              </a:rPr>
              <a:t>现有无监督方法结合传统</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SOD </a:t>
            </a:r>
            <a:r>
              <a:rPr lang="zh-CN" altLang="en-US" dirty="0">
                <a:solidFill>
                  <a:schemeClr val="tx1"/>
                </a:solidFill>
                <a:latin typeface="宋体" panose="02010600030101010101" pitchFamily="2" charset="-122"/>
                <a:ea typeface="宋体" panose="02010600030101010101" pitchFamily="2" charset="-122"/>
                <a:sym typeface="Arial" panose="020B0604020202020204"/>
              </a:rPr>
              <a:t>结果与语义信息</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marL="342900" indent="-342900" algn="l" fontAlgn="auto">
              <a:lnSpc>
                <a:spcPct val="150000"/>
              </a:lnSpc>
              <a:buFont typeface="Arial" panose="020B0604020202020204" pitchFamily="34" charset="0"/>
              <a:buChar char="•"/>
            </a:pPr>
            <a:r>
              <a:rPr lang="en-US" altLang="zh-CN" dirty="0">
                <a:solidFill>
                  <a:schemeClr val="tx1"/>
                </a:solidFill>
                <a:latin typeface="宋体" panose="02010600030101010101" pitchFamily="2" charset="-122"/>
                <a:ea typeface="宋体" panose="02010600030101010101" pitchFamily="2" charset="-122"/>
                <a:sym typeface="Arial" panose="020B0604020202020204"/>
              </a:rPr>
              <a:t>A2S </a:t>
            </a:r>
            <a:r>
              <a:rPr lang="zh-CN" altLang="en-US" dirty="0">
                <a:solidFill>
                  <a:schemeClr val="tx1"/>
                </a:solidFill>
                <a:latin typeface="宋体" panose="02010600030101010101" pitchFamily="2" charset="-122"/>
                <a:ea typeface="宋体" panose="02010600030101010101" pitchFamily="2" charset="-122"/>
                <a:sym typeface="Arial" panose="020B0604020202020204"/>
              </a:rPr>
              <a:t>方法从预训练</a:t>
            </a:r>
            <a:r>
              <a:rPr lang="en-US" altLang="zh-CN" dirty="0">
                <a:solidFill>
                  <a:schemeClr val="tx1"/>
                </a:solidFill>
                <a:latin typeface="宋体" panose="02010600030101010101" pitchFamily="2" charset="-122"/>
                <a:ea typeface="宋体" panose="02010600030101010101" pitchFamily="2" charset="-122"/>
                <a:sym typeface="Arial" panose="020B0604020202020204"/>
              </a:rPr>
              <a:t> CNN </a:t>
            </a:r>
            <a:r>
              <a:rPr lang="zh-CN" altLang="en-US" dirty="0">
                <a:solidFill>
                  <a:schemeClr val="tx1"/>
                </a:solidFill>
                <a:latin typeface="宋体" panose="02010600030101010101" pitchFamily="2" charset="-122"/>
                <a:ea typeface="宋体" panose="02010600030101010101" pitchFamily="2" charset="-122"/>
                <a:sym typeface="Arial" panose="020B0604020202020204"/>
              </a:rPr>
              <a:t>激活图提取显著性</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marL="342900" indent="-342900" algn="l" fontAlgn="auto">
              <a:lnSpc>
                <a:spcPct val="150000"/>
              </a:lnSpc>
              <a:buFont typeface="Arial" panose="020B0604020202020204" pitchFamily="34" charset="0"/>
              <a:buChar char="•"/>
            </a:pPr>
            <a:r>
              <a:rPr lang="zh-CN" altLang="en-US" dirty="0">
                <a:solidFill>
                  <a:schemeClr val="tx1"/>
                </a:solidFill>
                <a:latin typeface="宋体" panose="02010600030101010101" pitchFamily="2" charset="-122"/>
                <a:ea typeface="宋体" panose="02010600030101010101" pitchFamily="2" charset="-122"/>
                <a:sym typeface="Arial" panose="020B0604020202020204"/>
              </a:rPr>
              <a:t>初始训练阶段难例样本易导致</a:t>
            </a:r>
            <a:r>
              <a:rPr lang="zh-CN" altLang="en-US" b="1" dirty="0">
                <a:solidFill>
                  <a:schemeClr val="tx1"/>
                </a:solidFill>
                <a:latin typeface="宋体" panose="02010600030101010101" pitchFamily="2" charset="-122"/>
                <a:ea typeface="宋体" panose="02010600030101010101" pitchFamily="2" charset="-122"/>
                <a:sym typeface="Arial" panose="020B0604020202020204"/>
              </a:rPr>
              <a:t>误差累积</a:t>
            </a:r>
            <a:endParaRPr lang="zh-CN" altLang="en-US" b="1" dirty="0">
              <a:solidFill>
                <a:schemeClr val="tx1"/>
              </a:solidFill>
              <a:latin typeface="宋体" panose="02010600030101010101" pitchFamily="2" charset="-122"/>
              <a:ea typeface="宋体" panose="02010600030101010101" pitchFamily="2" charset="-122"/>
              <a:sym typeface="Arial" panose="020B0604020202020204"/>
            </a:endParaRPr>
          </a:p>
        </p:txBody>
      </p:sp>
      <p:pic>
        <p:nvPicPr>
          <p:cNvPr id="645681039" name="图片 1" descr="Refer to caption"/>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30" y="3457575"/>
            <a:ext cx="11162030" cy="2828925"/>
          </a:xfrm>
          <a:prstGeom prst="rect">
            <a:avLst/>
          </a:prstGeom>
          <a:noFill/>
          <a:ln>
            <a:noFill/>
          </a:ln>
        </p:spPr>
      </p:pic>
      <p:sp>
        <p:nvSpPr>
          <p:cNvPr id="2" name="TextBox 81"/>
          <p:cNvSpPr txBox="1"/>
          <p:nvPr/>
        </p:nvSpPr>
        <p:spPr>
          <a:xfrm flipH="1">
            <a:off x="6154420" y="1350645"/>
            <a:ext cx="5761990" cy="1661795"/>
          </a:xfrm>
          <a:prstGeom prst="rect">
            <a:avLst/>
          </a:prstGeom>
          <a:noFill/>
        </p:spPr>
        <p:txBody>
          <a:bodyPr wrap="square" lIns="0" tIns="0" rIns="0" bIns="0" rtlCol="0" anchor="t" anchorCtr="0">
            <a:spAutoFit/>
          </a:bodyPr>
          <a:p>
            <a:pPr marL="342900" indent="-342900" algn="l" fontAlgn="auto">
              <a:lnSpc>
                <a:spcPct val="150000"/>
              </a:lnSpc>
              <a:buFont typeface="Arial" panose="020B0604020202020204" pitchFamily="34" charset="0"/>
              <a:buChar char="•"/>
            </a:pPr>
            <a:r>
              <a:rPr lang="zh-CN" altLang="en-US" b="1" dirty="0">
                <a:solidFill>
                  <a:schemeClr val="tx1"/>
                </a:solidFill>
                <a:latin typeface="宋体" panose="02010600030101010101" pitchFamily="2" charset="-122"/>
                <a:ea typeface="宋体" panose="02010600030101010101" pitchFamily="2" charset="-122"/>
                <a:sym typeface="Arial" panose="020B0604020202020204"/>
              </a:rPr>
              <a:t>阶段一：</a:t>
            </a:r>
            <a:r>
              <a:rPr lang="zh-CN" altLang="en-US" dirty="0">
                <a:solidFill>
                  <a:schemeClr val="tx1"/>
                </a:solidFill>
                <a:latin typeface="宋体" panose="02010600030101010101" pitchFamily="2" charset="-122"/>
                <a:ea typeface="宋体" panose="02010600030101010101" pitchFamily="2" charset="-122"/>
                <a:sym typeface="Arial" panose="020B0604020202020204"/>
              </a:rPr>
              <a:t>训练显著性线索提取器</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(SCE)</a:t>
            </a:r>
            <a:r>
              <a:rPr lang="zh-CN" altLang="en-US" dirty="0">
                <a:solidFill>
                  <a:schemeClr val="tx1"/>
                </a:solidFill>
                <a:latin typeface="宋体" panose="02010600030101010101" pitchFamily="2" charset="-122"/>
                <a:ea typeface="宋体" panose="02010600030101010101" pitchFamily="2" charset="-122"/>
                <a:sym typeface="Arial" panose="020B0604020202020204"/>
              </a:rPr>
              <a:t>，采用渐进式课程学习的显著性蒸馏方法</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marL="342900" indent="-342900" algn="l" fontAlgn="auto">
              <a:lnSpc>
                <a:spcPct val="150000"/>
              </a:lnSpc>
              <a:buFont typeface="Arial" panose="020B0604020202020204" pitchFamily="34" charset="0"/>
              <a:buChar char="•"/>
            </a:pPr>
            <a:r>
              <a:rPr lang="zh-CN" altLang="en-US" b="1" dirty="0">
                <a:solidFill>
                  <a:schemeClr val="tx1"/>
                </a:solidFill>
                <a:latin typeface="宋体" panose="02010600030101010101" pitchFamily="2" charset="-122"/>
                <a:ea typeface="宋体" panose="02010600030101010101" pitchFamily="2" charset="-122"/>
                <a:sym typeface="Arial" panose="020B0604020202020204"/>
              </a:rPr>
              <a:t>阶段二：</a:t>
            </a:r>
            <a:r>
              <a:rPr lang="zh-CN" altLang="en-US" dirty="0">
                <a:solidFill>
                  <a:schemeClr val="tx1"/>
                </a:solidFill>
                <a:latin typeface="宋体" panose="02010600030101010101" pitchFamily="2" charset="-122"/>
                <a:ea typeface="宋体" panose="02010600030101010101" pitchFamily="2" charset="-122"/>
                <a:sym typeface="Arial" panose="020B0604020202020204"/>
              </a:rPr>
              <a:t>用显著性线索作为初始伪标签，训练显著性检测器</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(SD)</a:t>
            </a:r>
            <a:r>
              <a:rPr lang="zh-CN" altLang="en-US" dirty="0">
                <a:solidFill>
                  <a:schemeClr val="tx1"/>
                </a:solidFill>
                <a:latin typeface="宋体" panose="02010600030101010101" pitchFamily="2" charset="-122"/>
                <a:ea typeface="宋体" panose="02010600030101010101" pitchFamily="2" charset="-122"/>
                <a:sym typeface="Arial" panose="020B0604020202020204"/>
              </a:rPr>
              <a:t>，采用自修正伪标签优化机制</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22"/>
              <a:ext cx="3255323" cy="4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算法改进</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17" name="TextBox 81"/>
          <p:cNvSpPr txBox="1"/>
          <p:nvPr/>
        </p:nvSpPr>
        <p:spPr>
          <a:xfrm flipH="1">
            <a:off x="481965" y="2386330"/>
            <a:ext cx="5874385" cy="2905760"/>
          </a:xfrm>
          <a:prstGeom prst="rect">
            <a:avLst/>
          </a:prstGeom>
          <a:noFill/>
        </p:spPr>
        <p:txBody>
          <a:bodyPr wrap="square" lIns="0" tIns="0" rIns="0" bIns="0" rtlCol="0" anchor="t" anchorCtr="0">
            <a:noAutofit/>
          </a:bodyPr>
          <a:lstStyle/>
          <a:p>
            <a:pPr indent="0" algn="l" fontAlgn="auto">
              <a:lnSpc>
                <a:spcPct val="150000"/>
              </a:lnSpc>
              <a:buNone/>
            </a:pPr>
            <a:r>
              <a:rPr lang="zh-CN" altLang="en-US" b="1" dirty="0">
                <a:solidFill>
                  <a:schemeClr val="tx1"/>
                </a:solidFill>
                <a:latin typeface="宋体" panose="02010600030101010101" pitchFamily="2" charset="-122"/>
                <a:ea typeface="宋体" panose="02010600030101010101" pitchFamily="2" charset="-122"/>
                <a:sym typeface="Arial" panose="020B0604020202020204"/>
              </a:rPr>
              <a:t>通道注意力</a:t>
            </a:r>
            <a:r>
              <a:rPr lang="en-US" altLang="zh-CN" b="1" dirty="0">
                <a:solidFill>
                  <a:schemeClr val="tx1"/>
                </a:solidFill>
                <a:latin typeface="宋体" panose="02010600030101010101" pitchFamily="2" charset="-122"/>
                <a:ea typeface="宋体" panose="02010600030101010101" pitchFamily="2" charset="-122"/>
                <a:sym typeface="Arial" panose="020B0604020202020204"/>
              </a:rPr>
              <a:t> (CA)</a:t>
            </a:r>
            <a:endParaRPr lang="en-US" altLang="zh-CN" b="1"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    </a:t>
            </a:r>
            <a:r>
              <a:rPr lang="zh-CN" altLang="en-US" dirty="0">
                <a:solidFill>
                  <a:schemeClr val="tx1"/>
                </a:solidFill>
                <a:latin typeface="宋体" panose="02010600030101010101" pitchFamily="2" charset="-122"/>
                <a:ea typeface="宋体" panose="02010600030101010101" pitchFamily="2" charset="-122"/>
                <a:sym typeface="Arial" panose="020B0604020202020204"/>
              </a:rPr>
              <a:t>对特征图进行全局平均池化和最大池化</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    </a:t>
            </a:r>
            <a:r>
              <a:rPr lang="zh-CN" altLang="en-US" dirty="0">
                <a:solidFill>
                  <a:schemeClr val="tx1"/>
                </a:solidFill>
                <a:latin typeface="宋体" panose="02010600030101010101" pitchFamily="2" charset="-122"/>
                <a:ea typeface="宋体" panose="02010600030101010101" pitchFamily="2" charset="-122"/>
                <a:sym typeface="Arial" panose="020B0604020202020204"/>
              </a:rPr>
              <a:t>通过</a:t>
            </a:r>
            <a:r>
              <a:rPr lang="en-US" altLang="zh-CN" dirty="0">
                <a:solidFill>
                  <a:schemeClr val="tx1"/>
                </a:solidFill>
                <a:latin typeface="宋体" panose="02010600030101010101" pitchFamily="2" charset="-122"/>
                <a:ea typeface="宋体" panose="02010600030101010101" pitchFamily="2" charset="-122"/>
                <a:sym typeface="Arial" panose="020B0604020202020204"/>
              </a:rPr>
              <a:t> MLP </a:t>
            </a:r>
            <a:r>
              <a:rPr lang="zh-CN" altLang="en-US" dirty="0">
                <a:solidFill>
                  <a:schemeClr val="tx1"/>
                </a:solidFill>
                <a:latin typeface="宋体" panose="02010600030101010101" pitchFamily="2" charset="-122"/>
                <a:ea typeface="宋体" panose="02010600030101010101" pitchFamily="2" charset="-122"/>
                <a:sym typeface="Arial" panose="020B0604020202020204"/>
              </a:rPr>
              <a:t>处理后经</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Sigmoid </a:t>
            </a:r>
            <a:r>
              <a:rPr lang="zh-CN" altLang="en-US" dirty="0">
                <a:solidFill>
                  <a:schemeClr val="tx1"/>
                </a:solidFill>
                <a:latin typeface="宋体" panose="02010600030101010101" pitchFamily="2" charset="-122"/>
                <a:ea typeface="宋体" panose="02010600030101010101" pitchFamily="2" charset="-122"/>
                <a:sym typeface="Arial" panose="020B0604020202020204"/>
              </a:rPr>
              <a:t>激活生成通道注意力图</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b="1" dirty="0">
                <a:solidFill>
                  <a:schemeClr val="tx1"/>
                </a:solidFill>
                <a:latin typeface="宋体" panose="02010600030101010101" pitchFamily="2" charset="-122"/>
                <a:ea typeface="宋体" panose="02010600030101010101" pitchFamily="2" charset="-122"/>
                <a:sym typeface="Arial" panose="020B0604020202020204"/>
              </a:rPr>
              <a:t>空间注意力</a:t>
            </a:r>
            <a:r>
              <a:rPr lang="en-US" altLang="zh-CN" b="1" dirty="0">
                <a:solidFill>
                  <a:schemeClr val="tx1"/>
                </a:solidFill>
                <a:latin typeface="宋体" panose="02010600030101010101" pitchFamily="2" charset="-122"/>
                <a:ea typeface="宋体" panose="02010600030101010101" pitchFamily="2" charset="-122"/>
                <a:sym typeface="Arial" panose="020B0604020202020204"/>
              </a:rPr>
              <a:t> (SA)</a:t>
            </a:r>
            <a:endParaRPr lang="en-US" altLang="zh-CN" b="1"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    </a:t>
            </a:r>
            <a:r>
              <a:rPr lang="zh-CN" altLang="en-US" dirty="0">
                <a:solidFill>
                  <a:schemeClr val="tx1"/>
                </a:solidFill>
                <a:latin typeface="宋体" panose="02010600030101010101" pitchFamily="2" charset="-122"/>
                <a:ea typeface="宋体" panose="02010600030101010101" pitchFamily="2" charset="-122"/>
                <a:sym typeface="Arial" panose="020B0604020202020204"/>
              </a:rPr>
              <a:t>对特征图进行通道维度拼接</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    </a:t>
            </a:r>
            <a:r>
              <a:rPr lang="zh-CN" altLang="en-US" dirty="0">
                <a:solidFill>
                  <a:schemeClr val="tx1"/>
                </a:solidFill>
                <a:latin typeface="宋体" panose="02010600030101010101" pitchFamily="2" charset="-122"/>
                <a:ea typeface="宋体" panose="02010600030101010101" pitchFamily="2" charset="-122"/>
                <a:sym typeface="Arial" panose="020B0604020202020204"/>
              </a:rPr>
              <a:t>经</a:t>
            </a:r>
            <a:r>
              <a:rPr lang="en-US" altLang="zh-CN" dirty="0">
                <a:solidFill>
                  <a:schemeClr val="tx1"/>
                </a:solidFill>
                <a:latin typeface="宋体" panose="02010600030101010101" pitchFamily="2" charset="-122"/>
                <a:ea typeface="宋体" panose="02010600030101010101" pitchFamily="2" charset="-122"/>
                <a:sym typeface="Arial" panose="020B0604020202020204"/>
              </a:rPr>
              <a:t> 7</a:t>
            </a:r>
            <a:r>
              <a:rPr lang="en-US" altLang="en-US" dirty="0">
                <a:solidFill>
                  <a:schemeClr val="tx1"/>
                </a:solidFill>
                <a:latin typeface="宋体" panose="02010600030101010101" pitchFamily="2" charset="-122"/>
                <a:ea typeface="宋体" panose="02010600030101010101" pitchFamily="2" charset="-122"/>
                <a:sym typeface="Arial" panose="020B0604020202020204"/>
              </a:rPr>
              <a:t>×</a:t>
            </a:r>
            <a:r>
              <a:rPr lang="en-US" altLang="zh-CN" dirty="0">
                <a:solidFill>
                  <a:schemeClr val="tx1"/>
                </a:solidFill>
                <a:latin typeface="宋体" panose="02010600030101010101" pitchFamily="2" charset="-122"/>
                <a:ea typeface="宋体" panose="02010600030101010101" pitchFamily="2" charset="-122"/>
                <a:sym typeface="Arial" panose="020B0604020202020204"/>
              </a:rPr>
              <a:t>7 </a:t>
            </a:r>
            <a:r>
              <a:rPr lang="zh-CN" altLang="en-US" dirty="0">
                <a:solidFill>
                  <a:schemeClr val="tx1"/>
                </a:solidFill>
                <a:latin typeface="宋体" panose="02010600030101010101" pitchFamily="2" charset="-122"/>
                <a:ea typeface="宋体" panose="02010600030101010101" pitchFamily="2" charset="-122"/>
                <a:sym typeface="Arial" panose="020B0604020202020204"/>
              </a:rPr>
              <a:t>卷积和</a:t>
            </a:r>
            <a:r>
              <a:rPr lang="en-US" altLang="zh-CN" dirty="0">
                <a:solidFill>
                  <a:schemeClr val="tx1"/>
                </a:solidFill>
                <a:latin typeface="宋体" panose="02010600030101010101" pitchFamily="2" charset="-122"/>
                <a:ea typeface="宋体" panose="02010600030101010101" pitchFamily="2" charset="-122"/>
                <a:sym typeface="Arial" panose="020B0604020202020204"/>
              </a:rPr>
              <a:t> Sigmoid </a:t>
            </a:r>
            <a:r>
              <a:rPr lang="zh-CN" altLang="en-US" dirty="0">
                <a:solidFill>
                  <a:schemeClr val="tx1"/>
                </a:solidFill>
                <a:latin typeface="宋体" panose="02010600030101010101" pitchFamily="2" charset="-122"/>
                <a:ea typeface="宋体" panose="02010600030101010101" pitchFamily="2" charset="-122"/>
                <a:sym typeface="Arial" panose="020B0604020202020204"/>
              </a:rPr>
              <a:t>激活生成空间注意力图</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p:txBody>
      </p:sp>
      <p:pic>
        <p:nvPicPr>
          <p:cNvPr id="2" name="图片 1"/>
          <p:cNvPicPr>
            <a:picLocks noChangeAspect="1"/>
          </p:cNvPicPr>
          <p:nvPr/>
        </p:nvPicPr>
        <p:blipFill>
          <a:blip r:embed="rId2"/>
          <a:stretch>
            <a:fillRect/>
          </a:stretch>
        </p:blipFill>
        <p:spPr>
          <a:xfrm>
            <a:off x="6551295" y="3605530"/>
            <a:ext cx="4992370" cy="1602105"/>
          </a:xfrm>
          <a:prstGeom prst="rect">
            <a:avLst/>
          </a:prstGeom>
        </p:spPr>
      </p:pic>
      <p:sp>
        <p:nvSpPr>
          <p:cNvPr id="4" name="文本框 3"/>
          <p:cNvSpPr txBox="1"/>
          <p:nvPr/>
        </p:nvSpPr>
        <p:spPr>
          <a:xfrm>
            <a:off x="6438900" y="2267585"/>
            <a:ext cx="6096000" cy="1337945"/>
          </a:xfrm>
          <a:prstGeom prst="rect">
            <a:avLst/>
          </a:prstGeom>
          <a:noFill/>
        </p:spPr>
        <p:txBody>
          <a:bodyPr wrap="square" rtlCol="0" anchor="t">
            <a:spAutoFit/>
          </a:bodyPr>
          <a:p>
            <a:pPr indent="0" algn="l" fontAlgn="auto">
              <a:lnSpc>
                <a:spcPct val="150000"/>
              </a:lnSpc>
              <a:buNone/>
            </a:pPr>
            <a:r>
              <a:rPr lang="en-US" altLang="zh-CN" b="1" dirty="0">
                <a:latin typeface="宋体" panose="02010600030101010101" pitchFamily="2" charset="-122"/>
                <a:ea typeface="宋体" panose="02010600030101010101" pitchFamily="2" charset="-122"/>
                <a:sym typeface="Arial" panose="020B0604020202020204"/>
              </a:rPr>
              <a:t>CBAM </a:t>
            </a:r>
            <a:r>
              <a:rPr lang="zh-CN" altLang="en-US" b="1" dirty="0">
                <a:latin typeface="宋体" panose="02010600030101010101" pitchFamily="2" charset="-122"/>
                <a:ea typeface="宋体" panose="02010600030101010101" pitchFamily="2" charset="-122"/>
                <a:sym typeface="Arial" panose="020B0604020202020204"/>
              </a:rPr>
              <a:t>结构</a:t>
            </a:r>
            <a:endParaRPr lang="zh-CN" altLang="en-US" b="1"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latin typeface="宋体" panose="02010600030101010101" pitchFamily="2" charset="-122"/>
                <a:ea typeface="宋体" panose="02010600030101010101" pitchFamily="2" charset="-122"/>
                <a:sym typeface="Arial" panose="020B0604020202020204"/>
              </a:rPr>
              <a:t>    </a:t>
            </a:r>
            <a:r>
              <a:rPr lang="zh-CN" altLang="en-US" dirty="0">
                <a:latin typeface="宋体" panose="02010600030101010101" pitchFamily="2" charset="-122"/>
                <a:ea typeface="宋体" panose="02010600030101010101" pitchFamily="2" charset="-122"/>
                <a:sym typeface="Arial" panose="020B0604020202020204"/>
              </a:rPr>
              <a:t>依次应用通道注意力和空间注意力</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latin typeface="宋体" panose="02010600030101010101" pitchFamily="2" charset="-122"/>
                <a:ea typeface="宋体" panose="02010600030101010101" pitchFamily="2" charset="-122"/>
                <a:sym typeface="Arial" panose="020B0604020202020204"/>
              </a:rPr>
              <a:t>    </a:t>
            </a:r>
            <a:r>
              <a:rPr lang="zh-CN" altLang="en-US" dirty="0">
                <a:latin typeface="宋体" panose="02010600030101010101" pitchFamily="2" charset="-122"/>
                <a:ea typeface="宋体" panose="02010600030101010101" pitchFamily="2" charset="-122"/>
                <a:sym typeface="Arial" panose="020B0604020202020204"/>
              </a:rPr>
              <a:t>对中间特征图进行自适应细化</a:t>
            </a:r>
            <a:endParaRPr lang="zh-CN" altLang="en-US" dirty="0">
              <a:latin typeface="宋体" panose="02010600030101010101" pitchFamily="2" charset="-122"/>
              <a:ea typeface="宋体" panose="02010600030101010101" pitchFamily="2"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22"/>
              <a:ext cx="3255323" cy="4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实验</a:t>
              </a: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设置</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17" name="TextBox 81"/>
          <p:cNvSpPr txBox="1"/>
          <p:nvPr/>
        </p:nvSpPr>
        <p:spPr>
          <a:xfrm flipH="1">
            <a:off x="967105" y="1676400"/>
            <a:ext cx="5874385" cy="2936875"/>
          </a:xfrm>
          <a:prstGeom prst="rect">
            <a:avLst/>
          </a:prstGeom>
          <a:noFill/>
        </p:spPr>
        <p:txBody>
          <a:bodyPr wrap="square" lIns="0" tIns="0" rIns="0" bIns="0" rtlCol="0" anchor="t" anchorCtr="0">
            <a:noAutofit/>
          </a:bodyPr>
          <a:lstStyle/>
          <a:p>
            <a:pPr indent="0" algn="l" fontAlgn="auto">
              <a:lnSpc>
                <a:spcPct val="150000"/>
              </a:lnSpc>
              <a:buNone/>
            </a:pPr>
            <a:r>
              <a:rPr lang="zh-CN" altLang="en-US" dirty="0">
                <a:solidFill>
                  <a:schemeClr val="tx1"/>
                </a:solidFill>
                <a:latin typeface="宋体" panose="02010600030101010101" pitchFamily="2" charset="-122"/>
                <a:ea typeface="宋体" panose="02010600030101010101" pitchFamily="2" charset="-122"/>
                <a:sym typeface="Arial" panose="020B0604020202020204"/>
              </a:rPr>
              <a:t>批处理大小：</a:t>
            </a:r>
            <a:r>
              <a:rPr lang="en-US" altLang="zh-CN" dirty="0">
                <a:solidFill>
                  <a:schemeClr val="tx1"/>
                </a:solidFill>
                <a:latin typeface="宋体" panose="02010600030101010101" pitchFamily="2" charset="-122"/>
                <a:ea typeface="宋体" panose="02010600030101010101" pitchFamily="2" charset="-122"/>
                <a:sym typeface="Arial" panose="020B0604020202020204"/>
              </a:rPr>
              <a:t>8</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solidFill>
                  <a:schemeClr val="tx1"/>
                </a:solidFill>
                <a:latin typeface="宋体" panose="02010600030101010101" pitchFamily="2" charset="-122"/>
                <a:ea typeface="宋体" panose="02010600030101010101" pitchFamily="2" charset="-122"/>
                <a:sym typeface="Arial" panose="020B0604020202020204"/>
              </a:rPr>
              <a:t>输入图像尺寸：</a:t>
            </a:r>
            <a:r>
              <a:rPr lang="en-US" altLang="zh-CN" dirty="0">
                <a:solidFill>
                  <a:schemeClr val="tx1"/>
                </a:solidFill>
                <a:latin typeface="宋体" panose="02010600030101010101" pitchFamily="2" charset="-122"/>
                <a:ea typeface="宋体" panose="02010600030101010101" pitchFamily="2" charset="-122"/>
                <a:sym typeface="Arial" panose="020B0604020202020204"/>
              </a:rPr>
              <a:t>320</a:t>
            </a:r>
            <a:r>
              <a:rPr lang="en-US" altLang="en-US" dirty="0">
                <a:solidFill>
                  <a:schemeClr val="tx1"/>
                </a:solidFill>
                <a:latin typeface="宋体" panose="02010600030101010101" pitchFamily="2" charset="-122"/>
                <a:ea typeface="宋体" panose="02010600030101010101" pitchFamily="2" charset="-122"/>
                <a:sym typeface="Arial" panose="020B0604020202020204"/>
              </a:rPr>
              <a:t>×</a:t>
            </a:r>
            <a:r>
              <a:rPr lang="en-US" altLang="zh-CN" dirty="0">
                <a:solidFill>
                  <a:schemeClr val="tx1"/>
                </a:solidFill>
                <a:latin typeface="宋体" panose="02010600030101010101" pitchFamily="2" charset="-122"/>
                <a:ea typeface="宋体" panose="02010600030101010101" pitchFamily="2" charset="-122"/>
                <a:sym typeface="Arial" panose="020B0604020202020204"/>
              </a:rPr>
              <a:t>320</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solidFill>
                  <a:schemeClr val="tx1"/>
                </a:solidFill>
                <a:latin typeface="宋体" panose="02010600030101010101" pitchFamily="2" charset="-122"/>
                <a:ea typeface="宋体" panose="02010600030101010101" pitchFamily="2" charset="-122"/>
                <a:sym typeface="Arial" panose="020B0604020202020204"/>
              </a:rPr>
              <a:t>数据增强：水平翻转</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solidFill>
                  <a:schemeClr val="tx1"/>
                </a:solidFill>
                <a:latin typeface="宋体" panose="02010600030101010101" pitchFamily="2" charset="-122"/>
                <a:ea typeface="宋体" panose="02010600030101010101" pitchFamily="2" charset="-122"/>
                <a:sym typeface="Arial" panose="020B0604020202020204"/>
              </a:rPr>
              <a:t>优化器：</a:t>
            </a:r>
            <a:r>
              <a:rPr lang="en-US" altLang="zh-CN" dirty="0">
                <a:solidFill>
                  <a:schemeClr val="tx1"/>
                </a:solidFill>
                <a:latin typeface="宋体" panose="02010600030101010101" pitchFamily="2" charset="-122"/>
                <a:ea typeface="宋体" panose="02010600030101010101" pitchFamily="2" charset="-122"/>
                <a:sym typeface="Arial" panose="020B0604020202020204"/>
              </a:rPr>
              <a:t>SGD</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SCE </a:t>
            </a:r>
            <a:r>
              <a:rPr lang="zh-CN" altLang="en-US" dirty="0">
                <a:solidFill>
                  <a:schemeClr val="tx1"/>
                </a:solidFill>
                <a:latin typeface="宋体" panose="02010600030101010101" pitchFamily="2" charset="-122"/>
                <a:ea typeface="宋体" panose="02010600030101010101" pitchFamily="2" charset="-122"/>
                <a:sym typeface="Arial" panose="020B0604020202020204"/>
              </a:rPr>
              <a:t>训练：</a:t>
            </a:r>
            <a:r>
              <a:rPr lang="en-US" altLang="zh-CN" dirty="0">
                <a:solidFill>
                  <a:schemeClr val="tx1"/>
                </a:solidFill>
                <a:latin typeface="宋体" panose="02010600030101010101" pitchFamily="2" charset="-122"/>
                <a:ea typeface="宋体" panose="02010600030101010101" pitchFamily="2" charset="-122"/>
                <a:sym typeface="Arial" panose="020B0604020202020204"/>
              </a:rPr>
              <a:t>20 </a:t>
            </a:r>
            <a:r>
              <a:rPr lang="zh-CN" altLang="en-US" dirty="0">
                <a:solidFill>
                  <a:schemeClr val="tx1"/>
                </a:solidFill>
                <a:latin typeface="宋体" panose="02010600030101010101" pitchFamily="2" charset="-122"/>
                <a:ea typeface="宋体" panose="02010600030101010101" pitchFamily="2" charset="-122"/>
                <a:sym typeface="Arial" panose="020B0604020202020204"/>
              </a:rPr>
              <a:t>个</a:t>
            </a:r>
            <a:r>
              <a:rPr lang="en-US" altLang="zh-CN" dirty="0">
                <a:solidFill>
                  <a:schemeClr val="tx1"/>
                </a:solidFill>
                <a:latin typeface="宋体" panose="02010600030101010101" pitchFamily="2" charset="-122"/>
                <a:ea typeface="宋体" panose="02010600030101010101" pitchFamily="2" charset="-122"/>
                <a:sym typeface="Arial" panose="020B0604020202020204"/>
              </a:rPr>
              <a:t> epoch</a:t>
            </a:r>
            <a:r>
              <a:rPr lang="zh-CN" altLang="en-US" dirty="0">
                <a:solidFill>
                  <a:schemeClr val="tx1"/>
                </a:solidFill>
                <a:latin typeface="宋体" panose="02010600030101010101" pitchFamily="2" charset="-122"/>
                <a:ea typeface="宋体" panose="02010600030101010101" pitchFamily="2" charset="-122"/>
                <a:sym typeface="Arial" panose="020B0604020202020204"/>
              </a:rPr>
              <a:t>，初始学习率</a:t>
            </a:r>
            <a:r>
              <a:rPr lang="en-US" altLang="zh-CN" dirty="0">
                <a:solidFill>
                  <a:schemeClr val="tx1"/>
                </a:solidFill>
                <a:latin typeface="宋体" panose="02010600030101010101" pitchFamily="2" charset="-122"/>
                <a:ea typeface="宋体" panose="02010600030101010101" pitchFamily="2" charset="-122"/>
                <a:sym typeface="Arial" panose="020B0604020202020204"/>
              </a:rPr>
              <a:t> 0.1</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solidFill>
                  <a:schemeClr val="tx1"/>
                </a:solidFill>
                <a:latin typeface="宋体" panose="02010600030101010101" pitchFamily="2" charset="-122"/>
                <a:ea typeface="宋体" panose="02010600030101010101" pitchFamily="2" charset="-122"/>
                <a:sym typeface="Arial" panose="020B0604020202020204"/>
              </a:rPr>
              <a:t>SD </a:t>
            </a:r>
            <a:r>
              <a:rPr lang="zh-CN" altLang="en-US" dirty="0">
                <a:solidFill>
                  <a:schemeClr val="tx1"/>
                </a:solidFill>
                <a:latin typeface="宋体" panose="02010600030101010101" pitchFamily="2" charset="-122"/>
                <a:ea typeface="宋体" panose="02010600030101010101" pitchFamily="2" charset="-122"/>
                <a:sym typeface="Arial" panose="020B0604020202020204"/>
              </a:rPr>
              <a:t>训练：</a:t>
            </a:r>
            <a:r>
              <a:rPr lang="en-US" altLang="zh-CN" dirty="0">
                <a:solidFill>
                  <a:schemeClr val="tx1"/>
                </a:solidFill>
                <a:latin typeface="宋体" panose="02010600030101010101" pitchFamily="2" charset="-122"/>
                <a:ea typeface="宋体" panose="02010600030101010101" pitchFamily="2" charset="-122"/>
                <a:sym typeface="Arial" panose="020B0604020202020204"/>
              </a:rPr>
              <a:t>10 </a:t>
            </a:r>
            <a:r>
              <a:rPr lang="zh-CN" altLang="en-US" dirty="0">
                <a:solidFill>
                  <a:schemeClr val="tx1"/>
                </a:solidFill>
                <a:latin typeface="宋体" panose="02010600030101010101" pitchFamily="2" charset="-122"/>
                <a:ea typeface="宋体" panose="02010600030101010101" pitchFamily="2" charset="-122"/>
                <a:sym typeface="Arial" panose="020B0604020202020204"/>
              </a:rPr>
              <a:t>个</a:t>
            </a:r>
            <a:r>
              <a:rPr lang="en-US" altLang="zh-CN" dirty="0">
                <a:solidFill>
                  <a:schemeClr val="tx1"/>
                </a:solidFill>
                <a:latin typeface="宋体" panose="02010600030101010101" pitchFamily="2" charset="-122"/>
                <a:ea typeface="宋体" panose="02010600030101010101" pitchFamily="2" charset="-122"/>
                <a:sym typeface="Arial" panose="020B0604020202020204"/>
              </a:rPr>
              <a:t> epoch</a:t>
            </a:r>
            <a:r>
              <a:rPr lang="zh-CN" altLang="en-US" dirty="0">
                <a:solidFill>
                  <a:schemeClr val="tx1"/>
                </a:solidFill>
                <a:latin typeface="宋体" panose="02010600030101010101" pitchFamily="2" charset="-122"/>
                <a:ea typeface="宋体" panose="02010600030101010101" pitchFamily="2" charset="-122"/>
                <a:sym typeface="Arial" panose="020B0604020202020204"/>
              </a:rPr>
              <a:t>，初始学习率</a:t>
            </a:r>
            <a:r>
              <a:rPr lang="en-US" altLang="zh-CN" dirty="0">
                <a:solidFill>
                  <a:schemeClr val="tx1"/>
                </a:solidFill>
                <a:latin typeface="宋体" panose="02010600030101010101" pitchFamily="2" charset="-122"/>
                <a:ea typeface="宋体" panose="02010600030101010101" pitchFamily="2" charset="-122"/>
                <a:sym typeface="Arial" panose="020B0604020202020204"/>
              </a:rPr>
              <a:t> 0.005</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p:txBody>
      </p:sp>
      <p:sp>
        <p:nvSpPr>
          <p:cNvPr id="3" name="文本框 2"/>
          <p:cNvSpPr txBox="1"/>
          <p:nvPr/>
        </p:nvSpPr>
        <p:spPr>
          <a:xfrm>
            <a:off x="5691505" y="1500505"/>
            <a:ext cx="6096000" cy="2999740"/>
          </a:xfrm>
          <a:prstGeom prst="rect">
            <a:avLst/>
          </a:prstGeom>
          <a:noFill/>
        </p:spPr>
        <p:txBody>
          <a:bodyPr wrap="square" rtlCol="0" anchor="t">
            <a:spAutoFit/>
          </a:bodyPr>
          <a:p>
            <a:pPr indent="0" algn="l" fontAlgn="auto">
              <a:lnSpc>
                <a:spcPct val="150000"/>
              </a:lnSpc>
              <a:buNone/>
            </a:pPr>
            <a:r>
              <a:rPr lang="zh-CN" altLang="en-US" dirty="0">
                <a:latin typeface="宋体" panose="02010600030101010101" pitchFamily="2" charset="-122"/>
                <a:ea typeface="宋体" panose="02010600030101010101" pitchFamily="2" charset="-122"/>
                <a:sym typeface="Arial" panose="020B0604020202020204"/>
              </a:rPr>
              <a:t>训练集：</a:t>
            </a:r>
            <a:r>
              <a:rPr lang="en-US" altLang="zh-CN" dirty="0">
                <a:latin typeface="宋体" panose="02010600030101010101" pitchFamily="2" charset="-122"/>
                <a:ea typeface="宋体" panose="02010600030101010101" pitchFamily="2" charset="-122"/>
                <a:sym typeface="Arial" panose="020B0604020202020204"/>
              </a:rPr>
              <a:t>DUTS </a:t>
            </a:r>
            <a:r>
              <a:rPr lang="zh-CN" altLang="en-US" dirty="0">
                <a:latin typeface="宋体" panose="02010600030101010101" pitchFamily="2" charset="-122"/>
                <a:ea typeface="宋体" panose="02010600030101010101" pitchFamily="2" charset="-122"/>
                <a:sym typeface="Arial" panose="020B0604020202020204"/>
              </a:rPr>
              <a:t>训练子集</a:t>
            </a:r>
            <a:endParaRPr lang="zh-CN" altLang="en-US"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latin typeface="宋体" panose="02010600030101010101" pitchFamily="2" charset="-122"/>
                <a:ea typeface="宋体" panose="02010600030101010101" pitchFamily="2" charset="-122"/>
                <a:sym typeface="Arial" panose="020B0604020202020204"/>
              </a:rPr>
              <a:t>测试集：</a:t>
            </a:r>
            <a:r>
              <a:rPr lang="en-US" altLang="zh-CN" dirty="0">
                <a:latin typeface="宋体" panose="02010600030101010101" pitchFamily="2" charset="-122"/>
                <a:ea typeface="宋体" panose="02010600030101010101" pitchFamily="2" charset="-122"/>
                <a:sym typeface="Arial" panose="020B0604020202020204"/>
              </a:rPr>
              <a:t>ECSSD</a:t>
            </a:r>
            <a:r>
              <a:rPr lang="zh-CN" altLang="en-US" dirty="0">
                <a:latin typeface="宋体" panose="02010600030101010101" pitchFamily="2" charset="-122"/>
                <a:ea typeface="宋体" panose="02010600030101010101" pitchFamily="2" charset="-122"/>
                <a:sym typeface="Arial" panose="020B0604020202020204"/>
              </a:rPr>
              <a:t>、</a:t>
            </a:r>
            <a:r>
              <a:rPr lang="en-US" altLang="zh-CN" dirty="0">
                <a:latin typeface="宋体" panose="02010600030101010101" pitchFamily="2" charset="-122"/>
                <a:ea typeface="宋体" panose="02010600030101010101" pitchFamily="2" charset="-122"/>
                <a:sym typeface="Arial" panose="020B0604020202020204"/>
              </a:rPr>
              <a:t>PASCAL-S</a:t>
            </a:r>
            <a:r>
              <a:rPr lang="zh-CN" altLang="en-US" dirty="0">
                <a:latin typeface="宋体" panose="02010600030101010101" pitchFamily="2" charset="-122"/>
                <a:ea typeface="宋体" panose="02010600030101010101" pitchFamily="2" charset="-122"/>
                <a:sym typeface="Arial" panose="020B0604020202020204"/>
              </a:rPr>
              <a:t>、</a:t>
            </a:r>
            <a:r>
              <a:rPr lang="en-US" altLang="zh-CN" dirty="0">
                <a:latin typeface="宋体" panose="02010600030101010101" pitchFamily="2" charset="-122"/>
                <a:ea typeface="宋体" panose="02010600030101010101" pitchFamily="2" charset="-122"/>
                <a:sym typeface="Arial" panose="020B0604020202020204"/>
              </a:rPr>
              <a:t>HKU-IS</a:t>
            </a:r>
            <a:r>
              <a:rPr lang="zh-CN" altLang="en-US" dirty="0">
                <a:latin typeface="宋体" panose="02010600030101010101" pitchFamily="2" charset="-122"/>
                <a:ea typeface="宋体" panose="02010600030101010101" pitchFamily="2" charset="-122"/>
                <a:sym typeface="Arial" panose="020B0604020202020204"/>
              </a:rPr>
              <a:t>、</a:t>
            </a:r>
            <a:r>
              <a:rPr lang="en-US" altLang="zh-CN" dirty="0">
                <a:latin typeface="宋体" panose="02010600030101010101" pitchFamily="2" charset="-122"/>
                <a:ea typeface="宋体" panose="02010600030101010101" pitchFamily="2" charset="-122"/>
                <a:sym typeface="Arial" panose="020B0604020202020204"/>
              </a:rPr>
              <a:t>DUTS-TE</a:t>
            </a:r>
            <a:r>
              <a:rPr lang="zh-CN" altLang="en-US" dirty="0">
                <a:latin typeface="宋体" panose="02010600030101010101" pitchFamily="2" charset="-122"/>
                <a:ea typeface="宋体" panose="02010600030101010101" pitchFamily="2" charset="-122"/>
                <a:sym typeface="Arial" panose="020B0604020202020204"/>
              </a:rPr>
              <a:t>、</a:t>
            </a:r>
            <a:r>
              <a:rPr lang="en-US" altLang="zh-CN" dirty="0">
                <a:latin typeface="宋体" panose="02010600030101010101" pitchFamily="2" charset="-122"/>
                <a:ea typeface="宋体" panose="02010600030101010101" pitchFamily="2" charset="-122"/>
                <a:sym typeface="Arial" panose="020B0604020202020204"/>
              </a:rPr>
              <a:t>DUT-O</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latin typeface="宋体" panose="02010600030101010101" pitchFamily="2" charset="-122"/>
                <a:ea typeface="宋体" panose="02010600030101010101" pitchFamily="2" charset="-122"/>
                <a:sym typeface="Arial" panose="020B0604020202020204"/>
              </a:rPr>
              <a:t>平均绝对误差</a:t>
            </a:r>
            <a:r>
              <a:rPr lang="en-US" altLang="zh-CN" dirty="0">
                <a:latin typeface="宋体" panose="02010600030101010101" pitchFamily="2" charset="-122"/>
                <a:ea typeface="宋体" panose="02010600030101010101" pitchFamily="2" charset="-122"/>
                <a:sym typeface="Arial" panose="020B0604020202020204"/>
              </a:rPr>
              <a:t> (M)</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zh-CN" altLang="en-US" dirty="0">
                <a:latin typeface="宋体" panose="02010600030101010101" pitchFamily="2" charset="-122"/>
                <a:ea typeface="宋体" panose="02010600030101010101" pitchFamily="2" charset="-122"/>
                <a:sym typeface="Arial" panose="020B0604020202020204"/>
              </a:rPr>
              <a:t>平均</a:t>
            </a:r>
            <a:r>
              <a:rPr lang="en-US" altLang="zh-CN" dirty="0">
                <a:latin typeface="宋体" panose="02010600030101010101" pitchFamily="2" charset="-122"/>
                <a:ea typeface="宋体" panose="02010600030101010101" pitchFamily="2" charset="-122"/>
                <a:sym typeface="Arial" panose="020B0604020202020204"/>
              </a:rPr>
              <a:t> F-measure (Fβ)</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r>
              <a:rPr lang="en-US" altLang="zh-CN" dirty="0">
                <a:latin typeface="宋体" panose="02010600030101010101" pitchFamily="2" charset="-122"/>
                <a:ea typeface="宋体" panose="02010600030101010101" pitchFamily="2" charset="-122"/>
                <a:sym typeface="Arial" panose="020B0604020202020204"/>
              </a:rPr>
              <a:t>E-measure(Eξ)</a:t>
            </a: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a:p>
            <a:pPr indent="0" algn="l" fontAlgn="auto">
              <a:lnSpc>
                <a:spcPct val="150000"/>
              </a:lnSpc>
              <a:buNone/>
            </a:pPr>
            <a:endParaRPr lang="en-US" altLang="zh-CN" dirty="0">
              <a:solidFill>
                <a:schemeClr val="tx1"/>
              </a:solidFill>
              <a:latin typeface="宋体" panose="02010600030101010101" pitchFamily="2" charset="-122"/>
              <a:ea typeface="宋体" panose="02010600030101010101" pitchFamily="2" charset="-122"/>
              <a:sym typeface="Arial" panose="020B0604020202020204"/>
            </a:endParaRPr>
          </a:p>
        </p:txBody>
      </p:sp>
      <p:pic>
        <p:nvPicPr>
          <p:cNvPr id="5" name="图片 4"/>
          <p:cNvPicPr>
            <a:picLocks noChangeAspect="1"/>
          </p:cNvPicPr>
          <p:nvPr/>
        </p:nvPicPr>
        <p:blipFill>
          <a:blip r:embed="rId2"/>
          <a:stretch>
            <a:fillRect/>
          </a:stretch>
        </p:blipFill>
        <p:spPr>
          <a:xfrm>
            <a:off x="1996440" y="5270500"/>
            <a:ext cx="2293620" cy="701040"/>
          </a:xfrm>
          <a:prstGeom prst="rect">
            <a:avLst/>
          </a:prstGeom>
        </p:spPr>
      </p:pic>
      <p:pic>
        <p:nvPicPr>
          <p:cNvPr id="6" name="图片 5"/>
          <p:cNvPicPr>
            <a:picLocks noChangeAspect="1"/>
          </p:cNvPicPr>
          <p:nvPr/>
        </p:nvPicPr>
        <p:blipFill>
          <a:blip r:embed="rId3"/>
          <a:stretch>
            <a:fillRect/>
          </a:stretch>
        </p:blipFill>
        <p:spPr>
          <a:xfrm>
            <a:off x="5086350" y="5270500"/>
            <a:ext cx="2903220" cy="647700"/>
          </a:xfrm>
          <a:prstGeom prst="rect">
            <a:avLst/>
          </a:prstGeom>
        </p:spPr>
      </p:pic>
      <p:pic>
        <p:nvPicPr>
          <p:cNvPr id="7" name="图片 6"/>
          <p:cNvPicPr>
            <a:picLocks noChangeAspect="1"/>
          </p:cNvPicPr>
          <p:nvPr/>
        </p:nvPicPr>
        <p:blipFill>
          <a:blip r:embed="rId4"/>
          <a:stretch>
            <a:fillRect/>
          </a:stretch>
        </p:blipFill>
        <p:spPr>
          <a:xfrm>
            <a:off x="8940800" y="5270500"/>
            <a:ext cx="1409700" cy="571500"/>
          </a:xfrm>
          <a:prstGeom prst="rect">
            <a:avLst/>
          </a:prstGeom>
        </p:spPr>
      </p:pic>
      <p:sp>
        <p:nvSpPr>
          <p:cNvPr id="9" name="文本框 8"/>
          <p:cNvSpPr txBox="1"/>
          <p:nvPr/>
        </p:nvSpPr>
        <p:spPr>
          <a:xfrm>
            <a:off x="3181350" y="4500245"/>
            <a:ext cx="6096000" cy="645160"/>
          </a:xfrm>
          <a:prstGeom prst="rect">
            <a:avLst/>
          </a:prstGeom>
          <a:noFill/>
        </p:spPr>
        <p:txBody>
          <a:bodyPr wrap="square" rtlCol="0" anchor="t">
            <a:spAutoFit/>
          </a:bodyPr>
          <a:p>
            <a:pPr indent="0" algn="ctr" fontAlgn="auto">
              <a:lnSpc>
                <a:spcPct val="150000"/>
              </a:lnSpc>
              <a:buNone/>
            </a:pPr>
            <a:r>
              <a:rPr lang="en-US" altLang="zh-CN"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a:rPr>
              <a:t>loss</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a:rPr>
              <a:t>函数</a:t>
            </a:r>
            <a:endParaRPr lang="zh-CN" altLang="en-US" sz="2400" b="1" dirty="0">
              <a:latin typeface="黑体" panose="02010609060101010101" pitchFamily="49" charset="-122"/>
              <a:ea typeface="黑体" panose="02010609060101010101" pitchFamily="49" charset="-122"/>
              <a:cs typeface="黑体" panose="02010609060101010101" pitchFamily="49"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22"/>
              <a:ext cx="3255323" cy="43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实验</a:t>
              </a: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结果</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958966364" name="图片 9"/>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743585" y="1394460"/>
            <a:ext cx="1439545" cy="1088390"/>
          </a:xfrm>
          <a:prstGeom prst="rect">
            <a:avLst/>
          </a:prstGeom>
          <a:noFill/>
          <a:ln>
            <a:noFill/>
          </a:ln>
        </p:spPr>
      </p:pic>
      <p:pic>
        <p:nvPicPr>
          <p:cNvPr id="1292697593" name="图片 10"/>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183130" y="1423035"/>
            <a:ext cx="1439545" cy="1079500"/>
          </a:xfrm>
          <a:prstGeom prst="rect">
            <a:avLst/>
          </a:prstGeom>
          <a:noFill/>
          <a:ln>
            <a:noFill/>
          </a:ln>
        </p:spPr>
      </p:pic>
      <p:pic>
        <p:nvPicPr>
          <p:cNvPr id="1829528522" name="图片 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622675" y="1423035"/>
            <a:ext cx="1439545" cy="1079500"/>
          </a:xfrm>
          <a:prstGeom prst="rect">
            <a:avLst/>
          </a:prstGeom>
          <a:noFill/>
          <a:ln>
            <a:noFill/>
          </a:ln>
        </p:spPr>
      </p:pic>
      <p:pic>
        <p:nvPicPr>
          <p:cNvPr id="222583042" name="图片 12"/>
          <p:cNvPicPr>
            <a:picLocks noChangeAspect="1"/>
          </p:cNvPicPr>
          <p:nvPr>
            <p:custDataLst>
              <p:tags r:id="rId8"/>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43585" y="2489200"/>
            <a:ext cx="1439545" cy="1088390"/>
          </a:xfrm>
          <a:prstGeom prst="rect">
            <a:avLst/>
          </a:prstGeom>
          <a:noFill/>
          <a:ln>
            <a:noFill/>
          </a:ln>
        </p:spPr>
      </p:pic>
      <p:pic>
        <p:nvPicPr>
          <p:cNvPr id="1370202604" name="图片 13"/>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183130" y="2502535"/>
            <a:ext cx="1439545" cy="1079500"/>
          </a:xfrm>
          <a:prstGeom prst="rect">
            <a:avLst/>
          </a:prstGeom>
          <a:noFill/>
          <a:ln>
            <a:noFill/>
          </a:ln>
        </p:spPr>
      </p:pic>
      <p:pic>
        <p:nvPicPr>
          <p:cNvPr id="36011271" name="图片 11"/>
          <p:cNvPicPr>
            <a:picLocks noChangeAspect="1"/>
          </p:cNvPicPr>
          <p:nvPr>
            <p:custDataLst>
              <p:tags r:id="rId1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622675" y="2502535"/>
            <a:ext cx="1439545" cy="1079500"/>
          </a:xfrm>
          <a:prstGeom prst="rect">
            <a:avLst/>
          </a:prstGeom>
          <a:noFill/>
          <a:ln>
            <a:noFill/>
          </a:ln>
        </p:spPr>
      </p:pic>
      <p:pic>
        <p:nvPicPr>
          <p:cNvPr id="1522257734" name="图片 4"/>
          <p:cNvPicPr>
            <a:picLocks noChangeAspect="1"/>
          </p:cNvPicPr>
          <p:nvPr>
            <p:custDataLst>
              <p:tags r:id="rId1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743585" y="3557270"/>
            <a:ext cx="1439545" cy="1088390"/>
          </a:xfrm>
          <a:prstGeom prst="rect">
            <a:avLst/>
          </a:prstGeom>
          <a:noFill/>
          <a:ln>
            <a:noFill/>
          </a:ln>
        </p:spPr>
      </p:pic>
      <p:pic>
        <p:nvPicPr>
          <p:cNvPr id="581647362" name="图片 5"/>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183130" y="3566795"/>
            <a:ext cx="1439545" cy="1079500"/>
          </a:xfrm>
          <a:prstGeom prst="rect">
            <a:avLst/>
          </a:prstGeom>
          <a:noFill/>
          <a:ln>
            <a:noFill/>
          </a:ln>
        </p:spPr>
      </p:pic>
      <p:pic>
        <p:nvPicPr>
          <p:cNvPr id="485317624" name="图片 7"/>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622675" y="3582035"/>
            <a:ext cx="1439545" cy="1079500"/>
          </a:xfrm>
          <a:prstGeom prst="rect">
            <a:avLst/>
          </a:prstGeom>
          <a:noFill/>
          <a:ln>
            <a:noFill/>
          </a:ln>
        </p:spPr>
      </p:pic>
      <p:pic>
        <p:nvPicPr>
          <p:cNvPr id="65133396" name="图片 1"/>
          <p:cNvPicPr>
            <a:picLocks noChangeAspect="1"/>
          </p:cNvPicPr>
          <p:nvPr>
            <p:custDataLst>
              <p:tags r:id="rId20"/>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43585" y="4624070"/>
            <a:ext cx="1439545" cy="1088390"/>
          </a:xfrm>
          <a:prstGeom prst="rect">
            <a:avLst/>
          </a:prstGeom>
          <a:noFill/>
          <a:ln>
            <a:noFill/>
          </a:ln>
        </p:spPr>
      </p:pic>
      <p:pic>
        <p:nvPicPr>
          <p:cNvPr id="454571378" name="图片 2"/>
          <p:cNvPicPr>
            <a:picLocks noChangeAspect="1"/>
          </p:cNvPicPr>
          <p:nvPr>
            <p:custDataLst>
              <p:tags r:id="rId22"/>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183130" y="4632960"/>
            <a:ext cx="1439545" cy="1079500"/>
          </a:xfrm>
          <a:prstGeom prst="rect">
            <a:avLst/>
          </a:prstGeom>
          <a:noFill/>
          <a:ln>
            <a:noFill/>
          </a:ln>
        </p:spPr>
      </p:pic>
      <p:pic>
        <p:nvPicPr>
          <p:cNvPr id="339574946" name="图片 3"/>
          <p:cNvPicPr>
            <a:picLocks noChangeAspect="1"/>
          </p:cNvPicPr>
          <p:nvPr>
            <p:custDataLst>
              <p:tags r:id="rId2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3622675" y="4652645"/>
            <a:ext cx="1439545" cy="1079500"/>
          </a:xfrm>
          <a:prstGeom prst="rect">
            <a:avLst/>
          </a:prstGeom>
          <a:noFill/>
          <a:ln>
            <a:noFill/>
          </a:ln>
        </p:spPr>
      </p:pic>
      <p:sp>
        <p:nvSpPr>
          <p:cNvPr id="6" name="文本框 5"/>
          <p:cNvSpPr txBox="1"/>
          <p:nvPr>
            <p:custDataLst>
              <p:tags r:id="rId26"/>
            </p:custDataLst>
          </p:nvPr>
        </p:nvSpPr>
        <p:spPr>
          <a:xfrm>
            <a:off x="5403215" y="1754505"/>
            <a:ext cx="1169035" cy="368300"/>
          </a:xfrm>
          <a:prstGeom prst="rect">
            <a:avLst/>
          </a:prstGeom>
          <a:noFill/>
        </p:spPr>
        <p:txBody>
          <a:bodyPr wrap="square" rtlCol="0">
            <a:spAutoFit/>
          </a:bodyPr>
          <a:p>
            <a:r>
              <a:rPr lang="zh-CN" altLang="en-US"/>
              <a:t>输入</a:t>
            </a:r>
            <a:r>
              <a:rPr lang="zh-CN" altLang="en-US"/>
              <a:t>图像</a:t>
            </a:r>
            <a:endParaRPr lang="zh-CN" altLang="en-US"/>
          </a:p>
        </p:txBody>
      </p:sp>
      <p:sp>
        <p:nvSpPr>
          <p:cNvPr id="7" name="文本框 6"/>
          <p:cNvSpPr txBox="1"/>
          <p:nvPr>
            <p:custDataLst>
              <p:tags r:id="rId27"/>
            </p:custDataLst>
          </p:nvPr>
        </p:nvSpPr>
        <p:spPr>
          <a:xfrm>
            <a:off x="5403215" y="2849245"/>
            <a:ext cx="1169035" cy="368300"/>
          </a:xfrm>
          <a:prstGeom prst="rect">
            <a:avLst/>
          </a:prstGeom>
          <a:noFill/>
        </p:spPr>
        <p:txBody>
          <a:bodyPr wrap="square" rtlCol="0">
            <a:spAutoFit/>
          </a:bodyPr>
          <a:p>
            <a:r>
              <a:rPr lang="zh-CN" altLang="en-US"/>
              <a:t>真值</a:t>
            </a:r>
            <a:r>
              <a:rPr lang="zh-CN" altLang="en-US"/>
              <a:t>图像</a:t>
            </a:r>
            <a:endParaRPr lang="zh-CN" altLang="en-US"/>
          </a:p>
        </p:txBody>
      </p:sp>
      <p:sp>
        <p:nvSpPr>
          <p:cNvPr id="9" name="文本框 8"/>
          <p:cNvSpPr txBox="1"/>
          <p:nvPr>
            <p:custDataLst>
              <p:tags r:id="rId28"/>
            </p:custDataLst>
          </p:nvPr>
        </p:nvSpPr>
        <p:spPr>
          <a:xfrm>
            <a:off x="5403215" y="3902710"/>
            <a:ext cx="1169035" cy="368300"/>
          </a:xfrm>
          <a:prstGeom prst="rect">
            <a:avLst/>
          </a:prstGeom>
          <a:noFill/>
        </p:spPr>
        <p:txBody>
          <a:bodyPr wrap="square" rtlCol="0">
            <a:spAutoFit/>
          </a:bodyPr>
          <a:p>
            <a:r>
              <a:rPr lang="zh-CN" altLang="en-US"/>
              <a:t>伪</a:t>
            </a:r>
            <a:r>
              <a:rPr lang="zh-CN" altLang="en-US"/>
              <a:t>标签</a:t>
            </a:r>
            <a:endParaRPr lang="zh-CN" altLang="en-US"/>
          </a:p>
        </p:txBody>
      </p:sp>
      <p:sp>
        <p:nvSpPr>
          <p:cNvPr id="10" name="文本框 9"/>
          <p:cNvSpPr txBox="1"/>
          <p:nvPr>
            <p:custDataLst>
              <p:tags r:id="rId29"/>
            </p:custDataLst>
          </p:nvPr>
        </p:nvSpPr>
        <p:spPr>
          <a:xfrm>
            <a:off x="5403215" y="5008245"/>
            <a:ext cx="1169035" cy="368300"/>
          </a:xfrm>
          <a:prstGeom prst="rect">
            <a:avLst/>
          </a:prstGeom>
          <a:noFill/>
        </p:spPr>
        <p:txBody>
          <a:bodyPr wrap="square" rtlCol="0">
            <a:spAutoFit/>
          </a:bodyPr>
          <a:p>
            <a:r>
              <a:rPr lang="zh-CN" altLang="en-US"/>
              <a:t>预测</a:t>
            </a:r>
            <a:r>
              <a:rPr lang="zh-CN" altLang="en-US"/>
              <a:t>图像</a:t>
            </a:r>
            <a:endParaRPr lang="zh-CN" altLang="en-US"/>
          </a:p>
        </p:txBody>
      </p:sp>
      <p:pic>
        <p:nvPicPr>
          <p:cNvPr id="11" name="图片 10"/>
          <p:cNvPicPr>
            <a:picLocks noChangeAspect="1"/>
          </p:cNvPicPr>
          <p:nvPr/>
        </p:nvPicPr>
        <p:blipFill>
          <a:blip r:embed="rId30"/>
          <a:stretch>
            <a:fillRect/>
          </a:stretch>
        </p:blipFill>
        <p:spPr>
          <a:xfrm>
            <a:off x="6511290" y="1408430"/>
            <a:ext cx="5539740" cy="876300"/>
          </a:xfrm>
          <a:prstGeom prst="rect">
            <a:avLst/>
          </a:prstGeom>
        </p:spPr>
      </p:pic>
      <p:sp>
        <p:nvSpPr>
          <p:cNvPr id="13" name="文本框 12"/>
          <p:cNvSpPr txBox="1"/>
          <p:nvPr>
            <p:custDataLst>
              <p:tags r:id="rId31"/>
            </p:custDataLst>
          </p:nvPr>
        </p:nvSpPr>
        <p:spPr>
          <a:xfrm>
            <a:off x="7834630" y="2304415"/>
            <a:ext cx="2892425" cy="368300"/>
          </a:xfrm>
          <a:prstGeom prst="rect">
            <a:avLst/>
          </a:prstGeom>
          <a:noFill/>
        </p:spPr>
        <p:txBody>
          <a:bodyPr wrap="square" rtlCol="0">
            <a:spAutoFit/>
          </a:bodyPr>
          <a:p>
            <a:r>
              <a:rPr lang="zh-CN" altLang="en-US"/>
              <a:t>复现结果与论文结果</a:t>
            </a:r>
            <a:r>
              <a:rPr lang="zh-CN" altLang="en-US"/>
              <a:t>对比</a:t>
            </a:r>
            <a:endParaRPr lang="zh-CN" altLang="en-US"/>
          </a:p>
        </p:txBody>
      </p:sp>
      <p:pic>
        <p:nvPicPr>
          <p:cNvPr id="14" name="图片 13"/>
          <p:cNvPicPr>
            <a:picLocks noChangeAspect="1"/>
          </p:cNvPicPr>
          <p:nvPr/>
        </p:nvPicPr>
        <p:blipFill>
          <a:blip r:embed="rId32"/>
          <a:stretch>
            <a:fillRect/>
          </a:stretch>
        </p:blipFill>
        <p:spPr>
          <a:xfrm>
            <a:off x="6534150" y="2793365"/>
            <a:ext cx="5570220" cy="1143000"/>
          </a:xfrm>
          <a:prstGeom prst="rect">
            <a:avLst/>
          </a:prstGeom>
        </p:spPr>
      </p:pic>
      <p:sp>
        <p:nvSpPr>
          <p:cNvPr id="18" name="文本框 17"/>
          <p:cNvSpPr txBox="1"/>
          <p:nvPr>
            <p:custDataLst>
              <p:tags r:id="rId33"/>
            </p:custDataLst>
          </p:nvPr>
        </p:nvSpPr>
        <p:spPr>
          <a:xfrm>
            <a:off x="7834630" y="4057015"/>
            <a:ext cx="2892425" cy="368300"/>
          </a:xfrm>
          <a:prstGeom prst="rect">
            <a:avLst/>
          </a:prstGeom>
          <a:noFill/>
        </p:spPr>
        <p:txBody>
          <a:bodyPr wrap="square" rtlCol="0">
            <a:spAutoFit/>
          </a:bodyPr>
          <a:p>
            <a:pPr algn="ctr"/>
            <a:r>
              <a:rPr lang="zh-CN" altLang="en-US"/>
              <a:t>消融</a:t>
            </a:r>
            <a:r>
              <a:rPr lang="zh-CN" altLang="en-US"/>
              <a:t>实验</a:t>
            </a:r>
            <a:endParaRPr lang="zh-CN" altLang="en-US"/>
          </a:p>
        </p:txBody>
      </p:sp>
      <p:pic>
        <p:nvPicPr>
          <p:cNvPr id="20" name="图片 19"/>
          <p:cNvPicPr>
            <a:picLocks noChangeAspect="1"/>
          </p:cNvPicPr>
          <p:nvPr/>
        </p:nvPicPr>
        <p:blipFill>
          <a:blip r:embed="rId34"/>
          <a:stretch>
            <a:fillRect/>
          </a:stretch>
        </p:blipFill>
        <p:spPr>
          <a:xfrm>
            <a:off x="6463665" y="4445000"/>
            <a:ext cx="5532120" cy="807720"/>
          </a:xfrm>
          <a:prstGeom prst="rect">
            <a:avLst/>
          </a:prstGeom>
        </p:spPr>
      </p:pic>
      <p:sp>
        <p:nvSpPr>
          <p:cNvPr id="22" name="文本框 21"/>
          <p:cNvSpPr txBox="1"/>
          <p:nvPr>
            <p:custDataLst>
              <p:tags r:id="rId35"/>
            </p:custDataLst>
          </p:nvPr>
        </p:nvSpPr>
        <p:spPr>
          <a:xfrm>
            <a:off x="7961630" y="5272405"/>
            <a:ext cx="2892425" cy="368300"/>
          </a:xfrm>
          <a:prstGeom prst="rect">
            <a:avLst/>
          </a:prstGeom>
          <a:noFill/>
        </p:spPr>
        <p:txBody>
          <a:bodyPr wrap="square" rtlCol="0">
            <a:spAutoFit/>
          </a:bodyPr>
          <a:p>
            <a:pPr algn="ctr"/>
            <a:r>
              <a:rPr lang="zh-CN" altLang="en-US"/>
              <a:t>改进的注意力性能更</a:t>
            </a:r>
            <a:r>
              <a:rPr lang="zh-CN" altLang="en-US"/>
              <a:t>优</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73978" y="1257008"/>
            <a:ext cx="12263774" cy="4504282"/>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a:off x="2206" y="0"/>
            <a:ext cx="12187592" cy="6858000"/>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0 w 12190413"/>
              <a:gd name="connsiteY3" fmla="*/ 6859588 h 6859588"/>
              <a:gd name="connsiteX4" fmla="*/ 0 w 12190413"/>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0413" h="6859588">
                <a:moveTo>
                  <a:pt x="0" y="0"/>
                </a:moveTo>
                <a:lnTo>
                  <a:pt x="12190413" y="0"/>
                </a:lnTo>
                <a:lnTo>
                  <a:pt x="12190413" y="6859588"/>
                </a:lnTo>
                <a:lnTo>
                  <a:pt x="0" y="6859588"/>
                </a:lnTo>
                <a:lnTo>
                  <a:pt x="0" y="0"/>
                </a:lnTo>
                <a:close/>
              </a:path>
            </a:pathLst>
          </a:cu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p:nvPr/>
        </p:nvSpPr>
        <p:spPr>
          <a:xfrm>
            <a:off x="4188426" y="1985185"/>
            <a:ext cx="3791342" cy="1056395"/>
          </a:xfrm>
          <a:prstGeom prst="round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3600" dirty="0">
                <a:solidFill>
                  <a:schemeClr val="bg1"/>
                </a:solidFill>
                <a:latin typeface="思源宋体 CN Heavy" panose="02020900000000000000" charset="-122"/>
                <a:ea typeface="思源宋体 CN Heavy" panose="02020900000000000000" charset="-122"/>
                <a:cs typeface="+mn-ea"/>
                <a:sym typeface="+mn-lt"/>
              </a:rPr>
              <a:t>03</a:t>
            </a:r>
            <a:endParaRPr kumimoji="1" lang="en-US" altLang="zh-CN" sz="3600" dirty="0">
              <a:solidFill>
                <a:schemeClr val="bg1"/>
              </a:solidFill>
              <a:latin typeface="思源宋体 CN Heavy" panose="02020900000000000000" charset="-122"/>
              <a:ea typeface="思源宋体 CN Heavy" panose="02020900000000000000" charset="-122"/>
              <a:cs typeface="+mn-ea"/>
              <a:sym typeface="+mn-lt"/>
            </a:endParaRPr>
          </a:p>
        </p:txBody>
      </p:sp>
      <p:sp>
        <p:nvSpPr>
          <p:cNvPr id="11" name="文本框 12"/>
          <p:cNvSpPr txBox="1"/>
          <p:nvPr/>
        </p:nvSpPr>
        <p:spPr>
          <a:xfrm>
            <a:off x="1455383" y="3309488"/>
            <a:ext cx="9281551" cy="921807"/>
          </a:xfrm>
          <a:prstGeom prst="rect">
            <a:avLst/>
          </a:prstGeom>
          <a:noFill/>
        </p:spPr>
        <p:txBody>
          <a:bodyPr wrap="square" rtlCol="0">
            <a:spAutoFit/>
          </a:bodyPr>
          <a:lstStyle/>
          <a:p>
            <a:pPr algn="ctr"/>
            <a:r>
              <a:rPr lang="en-US" altLang="zh-CN" sz="5400" b="1" dirty="0">
                <a:solidFill>
                  <a:srgbClr val="314D90"/>
                </a:solidFill>
                <a:latin typeface="思源宋体 CN Heavy" panose="02020900000000000000" charset="-122"/>
                <a:ea typeface="思源宋体 CN Heavy" panose="02020900000000000000" charset="-122"/>
                <a:cs typeface="+mn-ea"/>
                <a:sym typeface="+mn-lt"/>
              </a:rPr>
              <a:t> Scribble Annotations</a:t>
            </a:r>
            <a:endParaRPr lang="en-US" altLang="zh-CN" sz="5400" b="1" dirty="0">
              <a:solidFill>
                <a:srgbClr val="314D90"/>
              </a:solidFill>
              <a:latin typeface="思源宋体 CN Heavy" panose="02020900000000000000" charset="-122"/>
              <a:ea typeface="思源宋体 CN Heavy" panose="02020900000000000000" charset="-122"/>
              <a:cs typeface="+mn-ea"/>
              <a:sym typeface="+mn-lt"/>
            </a:endParaRPr>
          </a:p>
        </p:txBody>
      </p:sp>
      <p:sp>
        <p:nvSpPr>
          <p:cNvPr id="12" name="矩形 11"/>
          <p:cNvSpPr/>
          <p:nvPr/>
        </p:nvSpPr>
        <p:spPr>
          <a:xfrm>
            <a:off x="4514424" y="4373503"/>
            <a:ext cx="3139348" cy="76182"/>
          </a:xfrm>
          <a:prstGeom prst="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314D90"/>
              </a:solidFill>
              <a:latin typeface="Source Han Serif SC"/>
              <a:ea typeface="Source Han Serif SC"/>
              <a:cs typeface="+mn-ea"/>
              <a:sym typeface="+mn-lt"/>
            </a:endParaRPr>
          </a:p>
        </p:txBody>
      </p:sp>
      <p:pic>
        <p:nvPicPr>
          <p:cNvPr id="13" name="Picture 2" descr="查看图片"/>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70242" flipH="1">
            <a:off x="-777787" y="-1234760"/>
            <a:ext cx="5216906" cy="521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7" presetClass="path" presetSubtype="0" accel="50000" decel="50000" fill="hold" nodeType="withEffect">
                                  <p:stCondLst>
                                    <p:cond delay="0"/>
                                  </p:stCondLst>
                                  <p:childTnLst>
                                    <p:animMotion origin="layout" path="M 4.66207E-7 -3.71442E-6 L 0.06694 0.04004 C 0.081 0.04907 0.10197 0.05393 0.12397 0.05393 C 0.14898 0.05393 0.16903 0.04907 0.18297 0.04004 L 0.25003 -3.71442E-6 " pathEditMode="relative" rAng="0" ptsTypes="AAAAA">
                                      <p:cBhvr>
                                        <p:cTn id="9" dur="2000" spd="-100000" fill="hold"/>
                                        <p:tgtEl>
                                          <p:spTgt spid="13"/>
                                        </p:tgtEl>
                                        <p:attrNameLst>
                                          <p:attrName>ppt_x</p:attrName>
                                          <p:attrName>ppt_y</p:attrName>
                                        </p:attrNameLst>
                                      </p:cBhvr>
                                      <p:rCtr x="12502" y="2685"/>
                                    </p:animMotion>
                                  </p:childTnLst>
                                </p:cTn>
                              </p:par>
                              <p:par>
                                <p:cTn id="10" presetID="22" presetClass="entr" presetSubtype="1" fill="hold" grpId="0" nodeType="withEffect">
                                  <p:stCondLst>
                                    <p:cond delay="17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1" grpId="0"/>
      <p:bldP spid="1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算法来源</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2" name="图片 1"/>
          <p:cNvPicPr>
            <a:picLocks noChangeAspect="1"/>
          </p:cNvPicPr>
          <p:nvPr/>
        </p:nvPicPr>
        <p:blipFill>
          <a:blip r:embed="rId2"/>
          <a:stretch>
            <a:fillRect/>
          </a:stretch>
        </p:blipFill>
        <p:spPr>
          <a:xfrm>
            <a:off x="1633777" y="1978202"/>
            <a:ext cx="8924764" cy="178076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03534" y="1290233"/>
            <a:ext cx="3411652" cy="4683933"/>
          </a:xfrm>
          <a:prstGeom prst="roundRect">
            <a:avLst>
              <a:gd name="adj" fmla="val 4436"/>
            </a:avLst>
          </a:prstGeom>
          <a:solidFill>
            <a:schemeClr val="bg1"/>
          </a:solidFill>
          <a:ln w="285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6705" y="3691771"/>
            <a:ext cx="3025310" cy="2205360"/>
          </a:xfrm>
          <a:prstGeom prst="rect">
            <a:avLst/>
          </a:prstGeom>
          <a:noFill/>
          <a:ln cap="sq">
            <a:noFill/>
          </a:ln>
          <a:effectLst/>
        </p:spPr>
        <p:txBody>
          <a:bodyPr vert="horz" wrap="square" lIns="85039" tIns="42520" rIns="85039" bIns="42520" rtlCol="0" anchor="t"/>
          <a:lstStyle/>
          <a:p>
            <a:pPr algn="ctr">
              <a:lnSpc>
                <a:spcPct val="150000"/>
              </a:lnSpc>
            </a:pPr>
            <a:r>
              <a:rPr kumimoji="1" lang="en-US" altLang="zh-CN" sz="1400" dirty="0" err="1">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安装前需确认显卡支持的CUDA版本，通过nvidia</a:t>
            </a:r>
            <a:r>
              <a:rPr kumimoji="1" lang="en-US" altLang="zh-CN" sz="1400" dirty="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 </a:t>
            </a:r>
            <a:r>
              <a:rPr kumimoji="1" lang="en-US" altLang="zh-CN" sz="1400" dirty="0" err="1">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smi.exe查看，再安装对应版本的CUDA和CuDNN，确保GPU加速功能正常</a:t>
            </a:r>
            <a:r>
              <a:rPr kumimoji="1" lang="en-US" altLang="zh-CN" sz="1400" dirty="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5" name="标题 1"/>
          <p:cNvSpPr txBox="1"/>
          <p:nvPr/>
        </p:nvSpPr>
        <p:spPr>
          <a:xfrm>
            <a:off x="1753383" y="1645594"/>
            <a:ext cx="1311954" cy="131195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47257" y="1960278"/>
            <a:ext cx="724206" cy="68258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402763" y="1290233"/>
            <a:ext cx="3411652" cy="4683933"/>
          </a:xfrm>
          <a:prstGeom prst="roundRect">
            <a:avLst>
              <a:gd name="adj" fmla="val 4436"/>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95934" y="3691771"/>
            <a:ext cx="3025310" cy="2136977"/>
          </a:xfrm>
          <a:prstGeom prst="rect">
            <a:avLst/>
          </a:prstGeom>
          <a:noFill/>
          <a:ln cap="sq">
            <a:noFill/>
          </a:ln>
          <a:effectLst/>
        </p:spPr>
        <p:txBody>
          <a:bodyPr vert="horz" wrap="square" lIns="85039" tIns="42520" rIns="85039" bIns="42520" rtlCol="0" anchor="t"/>
          <a:lstStyle/>
          <a:p>
            <a:pPr algn="ctr">
              <a:lnSpc>
                <a:spcPct val="150000"/>
              </a:lnSpc>
            </a:pPr>
            <a:r>
              <a:rPr kumimoji="1" lang="en-US" altLang="zh-CN" sz="1400" dirty="0" err="1">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从官网下载安装vscode，推荐安装中文、Python及Pylance插件，提升开发效率，方便代码提示与调试</a:t>
            </a:r>
            <a:r>
              <a:rPr kumimoji="1" lang="en-US" altLang="zh-CN" sz="14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9" name="标题 1"/>
          <p:cNvSpPr txBox="1"/>
          <p:nvPr/>
        </p:nvSpPr>
        <p:spPr>
          <a:xfrm>
            <a:off x="5452612" y="1645594"/>
            <a:ext cx="1311954" cy="1311950"/>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01991" y="1290233"/>
            <a:ext cx="3411652" cy="4683933"/>
          </a:xfrm>
          <a:prstGeom prst="roundRect">
            <a:avLst>
              <a:gd name="adj" fmla="val 4436"/>
            </a:avLst>
          </a:prstGeom>
          <a:solidFill>
            <a:schemeClr val="bg1"/>
          </a:solidFill>
          <a:ln w="285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295162" y="3691771"/>
            <a:ext cx="3025310" cy="2136977"/>
          </a:xfrm>
          <a:prstGeom prst="rect">
            <a:avLst/>
          </a:prstGeom>
          <a:noFill/>
          <a:ln cap="sq">
            <a:noFill/>
          </a:ln>
          <a:effectLst/>
        </p:spPr>
        <p:txBody>
          <a:bodyPr vert="horz" wrap="square" lIns="85039" tIns="42520" rIns="85039" bIns="42520" rtlCol="0" anchor="t"/>
          <a:lstStyle/>
          <a:p>
            <a:pPr algn="ctr">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从官网下载conda，安装时注意配置环境变量，便于在终端中使用，之后将终端导入vscode，方便后续开发。</a:t>
            </a:r>
            <a:endParaRPr kumimoji="1" lang="zh-CN" altLang="en-US"/>
          </a:p>
        </p:txBody>
      </p:sp>
      <p:sp>
        <p:nvSpPr>
          <p:cNvPr id="12" name="标题 1"/>
          <p:cNvSpPr txBox="1"/>
          <p:nvPr/>
        </p:nvSpPr>
        <p:spPr>
          <a:xfrm>
            <a:off x="9151840" y="1645594"/>
            <a:ext cx="1311954" cy="131195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793362" y="1941569"/>
            <a:ext cx="630455" cy="720001"/>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9447817" y="1941569"/>
            <a:ext cx="720001" cy="720001"/>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972905" y="3031371"/>
            <a:ext cx="3025310" cy="605160"/>
          </a:xfrm>
          <a:prstGeom prst="rect">
            <a:avLst/>
          </a:prstGeom>
          <a:noFill/>
          <a:ln cap="sq">
            <a:noFill/>
          </a:ln>
          <a:effectLst/>
        </p:spPr>
        <p:txBody>
          <a:bodyPr vert="horz" wrap="square" lIns="85039" tIns="42520" rIns="85039" bIns="42520" rtlCol="0" anchor="ctr"/>
          <a:lstStyle/>
          <a:p>
            <a:pPr algn="ctr">
              <a:lnSpc>
                <a:spcPct val="15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GPU驱动安装</a:t>
            </a:r>
            <a:endParaRPr kumimoji="1" lang="zh-CN" altLang="en-US"/>
          </a:p>
        </p:txBody>
      </p:sp>
      <p:sp>
        <p:nvSpPr>
          <p:cNvPr id="16" name="标题 1"/>
          <p:cNvSpPr txBox="1"/>
          <p:nvPr/>
        </p:nvSpPr>
        <p:spPr>
          <a:xfrm>
            <a:off x="8288105" y="3031371"/>
            <a:ext cx="3025310" cy="605160"/>
          </a:xfrm>
          <a:prstGeom prst="rect">
            <a:avLst/>
          </a:prstGeom>
          <a:noFill/>
          <a:ln cap="sq">
            <a:noFill/>
          </a:ln>
          <a:effectLst/>
        </p:spPr>
        <p:txBody>
          <a:bodyPr vert="horz" wrap="square" lIns="85039" tIns="42520" rIns="85039" bIns="42520" rtlCol="0" anchor="ctr"/>
          <a:lstStyle/>
          <a:p>
            <a:pPr algn="ctr">
              <a:lnSpc>
                <a:spcPct val="15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conda安装</a:t>
            </a:r>
            <a:endParaRPr kumimoji="1" lang="zh-CN" altLang="en-US"/>
          </a:p>
        </p:txBody>
      </p:sp>
      <p:sp>
        <p:nvSpPr>
          <p:cNvPr id="17" name="标题 1"/>
          <p:cNvSpPr txBox="1"/>
          <p:nvPr/>
        </p:nvSpPr>
        <p:spPr>
          <a:xfrm>
            <a:off x="4592405" y="3031371"/>
            <a:ext cx="3025310" cy="605160"/>
          </a:xfrm>
          <a:prstGeom prst="rect">
            <a:avLst/>
          </a:prstGeom>
          <a:noFill/>
          <a:ln cap="sq">
            <a:noFill/>
          </a:ln>
          <a:effectLst/>
        </p:spPr>
        <p:txBody>
          <a:bodyPr vert="horz" wrap="square" lIns="85039" tIns="42520" rIns="85039" bIns="4252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vscode安装</a:t>
            </a:r>
            <a:endParaRPr kumimoji="1" lang="zh-CN" altLang="en-US"/>
          </a:p>
        </p:txBody>
      </p:sp>
      <p:sp>
        <p:nvSpPr>
          <p:cNvPr id="18"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PyTorch环境搭建</a:t>
            </a:r>
            <a:endParaRPr kumimoji="1" lang="zh-CN" altLang="en-US"/>
          </a:p>
        </p:txBody>
      </p:sp>
      <p:sp>
        <p:nvSpPr>
          <p:cNvPr id="20"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算法架构</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2" name="菱形 1"/>
          <p:cNvSpPr/>
          <p:nvPr>
            <p:custDataLst>
              <p:tags r:id="rId1"/>
            </p:custDataLst>
          </p:nvPr>
        </p:nvSpPr>
        <p:spPr>
          <a:xfrm>
            <a:off x="1816722" y="1761823"/>
            <a:ext cx="1942826" cy="1942824"/>
          </a:xfrm>
          <a:prstGeom prst="diamond">
            <a:avLst/>
          </a:prstGeom>
          <a:solidFill>
            <a:srgbClr val="314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菱形 2"/>
          <p:cNvSpPr/>
          <p:nvPr>
            <p:custDataLst>
              <p:tags r:id="rId2"/>
            </p:custDataLst>
          </p:nvPr>
        </p:nvSpPr>
        <p:spPr>
          <a:xfrm>
            <a:off x="5307735" y="1761823"/>
            <a:ext cx="1942826" cy="1942824"/>
          </a:xfrm>
          <a:prstGeom prst="diamond">
            <a:avLst/>
          </a:prstGeom>
          <a:solidFill>
            <a:srgbClr val="C9D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菱形 4"/>
          <p:cNvSpPr/>
          <p:nvPr>
            <p:custDataLst>
              <p:tags r:id="rId3"/>
            </p:custDataLst>
          </p:nvPr>
        </p:nvSpPr>
        <p:spPr>
          <a:xfrm>
            <a:off x="8909374" y="1736885"/>
            <a:ext cx="1942826" cy="1942824"/>
          </a:xfrm>
          <a:prstGeom prst="diamond">
            <a:avLst/>
          </a:prstGeom>
          <a:solidFill>
            <a:srgbClr val="314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菱形 6"/>
          <p:cNvSpPr/>
          <p:nvPr>
            <p:custDataLst>
              <p:tags r:id="rId4"/>
            </p:custDataLst>
          </p:nvPr>
        </p:nvSpPr>
        <p:spPr>
          <a:xfrm>
            <a:off x="1654092" y="1590942"/>
            <a:ext cx="2267695" cy="2267695"/>
          </a:xfrm>
          <a:prstGeom prst="diamond">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erif SC"/>
              <a:ea typeface="Source Han Serif SC"/>
              <a:cs typeface="+mn-ea"/>
              <a:sym typeface="+mn-lt"/>
            </a:endParaRPr>
          </a:p>
        </p:txBody>
      </p:sp>
      <p:sp>
        <p:nvSpPr>
          <p:cNvPr id="9" name="菱形 8"/>
          <p:cNvSpPr/>
          <p:nvPr>
            <p:custDataLst>
              <p:tags r:id="rId5"/>
            </p:custDataLst>
          </p:nvPr>
        </p:nvSpPr>
        <p:spPr>
          <a:xfrm>
            <a:off x="5145149" y="1585228"/>
            <a:ext cx="2267695" cy="2267695"/>
          </a:xfrm>
          <a:prstGeom prst="diamond">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erif SC"/>
              <a:ea typeface="Source Han Serif SC"/>
              <a:cs typeface="+mn-ea"/>
              <a:sym typeface="+mn-lt"/>
            </a:endParaRPr>
          </a:p>
        </p:txBody>
      </p:sp>
      <p:sp>
        <p:nvSpPr>
          <p:cNvPr id="10" name="菱形 9"/>
          <p:cNvSpPr/>
          <p:nvPr>
            <p:custDataLst>
              <p:tags r:id="rId6"/>
            </p:custDataLst>
          </p:nvPr>
        </p:nvSpPr>
        <p:spPr>
          <a:xfrm>
            <a:off x="8766986" y="1585228"/>
            <a:ext cx="2267695" cy="2267695"/>
          </a:xfrm>
          <a:prstGeom prst="diamond">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Source Han Serif SC"/>
              <a:ea typeface="Source Han Serif SC"/>
              <a:cs typeface="+mn-ea"/>
              <a:sym typeface="+mn-lt"/>
            </a:endParaRPr>
          </a:p>
        </p:txBody>
      </p:sp>
      <p:sp>
        <p:nvSpPr>
          <p:cNvPr id="13" name="矩形 12"/>
          <p:cNvSpPr/>
          <p:nvPr/>
        </p:nvSpPr>
        <p:spPr>
          <a:xfrm>
            <a:off x="2204" y="4125910"/>
            <a:ext cx="12218382" cy="2731138"/>
          </a:xfrm>
          <a:prstGeom prst="rect">
            <a:avLst/>
          </a:prstGeom>
          <a:solidFill>
            <a:schemeClr val="accent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rgbClr val="314D90"/>
              </a:solidFill>
              <a:latin typeface="Source Han Serif SC"/>
              <a:ea typeface="Source Han Serif SC"/>
              <a:cs typeface="+mn-ea"/>
              <a:sym typeface="+mn-lt"/>
            </a:endParaRPr>
          </a:p>
        </p:txBody>
      </p:sp>
      <p:sp>
        <p:nvSpPr>
          <p:cNvPr id="20" name="mortarboard_229345"/>
          <p:cNvSpPr>
            <a:spLocks noChangeAspect="1"/>
          </p:cNvSpPr>
          <p:nvPr>
            <p:custDataLst>
              <p:tags r:id="rId7"/>
            </p:custDataLst>
          </p:nvPr>
        </p:nvSpPr>
        <p:spPr bwMode="auto">
          <a:xfrm>
            <a:off x="5848725" y="2396956"/>
            <a:ext cx="860845" cy="672558"/>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txBody>
          <a:bodyPr/>
          <a:lstStyle/>
          <a:p>
            <a:endParaRPr lang="zh-CN" altLang="en-US">
              <a:cs typeface="+mn-ea"/>
              <a:sym typeface="+mn-lt"/>
            </a:endParaRPr>
          </a:p>
        </p:txBody>
      </p:sp>
      <p:sp>
        <p:nvSpPr>
          <p:cNvPr id="22" name="mortarboard_229345"/>
          <p:cNvSpPr>
            <a:spLocks noChangeAspect="1"/>
          </p:cNvSpPr>
          <p:nvPr>
            <p:custDataLst>
              <p:tags r:id="rId8"/>
            </p:custDataLst>
          </p:nvPr>
        </p:nvSpPr>
        <p:spPr bwMode="auto">
          <a:xfrm>
            <a:off x="2357712" y="2396956"/>
            <a:ext cx="860845" cy="672558"/>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txBody>
          <a:bodyPr/>
          <a:lstStyle/>
          <a:p>
            <a:endParaRPr lang="zh-CN" altLang="en-US">
              <a:cs typeface="+mn-ea"/>
              <a:sym typeface="+mn-lt"/>
            </a:endParaRPr>
          </a:p>
        </p:txBody>
      </p:sp>
      <p:sp>
        <p:nvSpPr>
          <p:cNvPr id="23" name="mortarboard_229345"/>
          <p:cNvSpPr>
            <a:spLocks noChangeAspect="1"/>
          </p:cNvSpPr>
          <p:nvPr>
            <p:custDataLst>
              <p:tags r:id="rId9"/>
            </p:custDataLst>
          </p:nvPr>
        </p:nvSpPr>
        <p:spPr bwMode="auto">
          <a:xfrm>
            <a:off x="9470518" y="2396956"/>
            <a:ext cx="860845" cy="672558"/>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txBody>
          <a:bodyPr/>
          <a:lstStyle/>
          <a:p>
            <a:endParaRPr lang="zh-CN" altLang="en-US">
              <a:cs typeface="+mn-ea"/>
              <a:sym typeface="+mn-lt"/>
            </a:endParaRPr>
          </a:p>
        </p:txBody>
      </p:sp>
      <p:sp>
        <p:nvSpPr>
          <p:cNvPr id="27" name="TextBox 82"/>
          <p:cNvSpPr txBox="1"/>
          <p:nvPr>
            <p:custDataLst>
              <p:tags r:id="rId10"/>
            </p:custDataLst>
          </p:nvPr>
        </p:nvSpPr>
        <p:spPr>
          <a:xfrm>
            <a:off x="1850897" y="4765842"/>
            <a:ext cx="1835995" cy="1538249"/>
          </a:xfrm>
          <a:prstGeom prst="rect">
            <a:avLst/>
          </a:prstGeom>
          <a:noFill/>
        </p:spPr>
        <p:txBody>
          <a:bodyPr wrap="square" lIns="0" tIns="0" rIns="0" bIns="0" rtlCol="0" anchor="t" anchorCtr="0">
            <a:spAutoFit/>
          </a:bodyPr>
          <a:lstStyle/>
          <a:p>
            <a:pPr algn="just" defTabSz="964565">
              <a:lnSpc>
                <a:spcPts val="1500"/>
              </a:lnSpc>
              <a:spcBef>
                <a:spcPct val="0"/>
              </a:spcBef>
              <a:defRPr/>
            </a:pP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以</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VGG16 - Net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为基础，去掉第五个池化层后的部分，结合</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a:t>
            </a:r>
            <a:r>
              <a:rPr lang="en-US" altLang="zh-CN" sz="1400" dirty="0" err="1">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DenseASPP</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模块扩大感受野，生成粗糙显著图。由于涂鸦标注存在未知类别像素，采用部分交叉熵损失进行训练。</a:t>
            </a:r>
            <a:endPar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endParaRPr>
          </a:p>
        </p:txBody>
      </p:sp>
      <p:sp>
        <p:nvSpPr>
          <p:cNvPr id="28" name="TextBox 81"/>
          <p:cNvSpPr txBox="1"/>
          <p:nvPr>
            <p:custDataLst>
              <p:tags r:id="rId11"/>
            </p:custDataLst>
          </p:nvPr>
        </p:nvSpPr>
        <p:spPr>
          <a:xfrm>
            <a:off x="1787414" y="4377311"/>
            <a:ext cx="2001688" cy="276358"/>
          </a:xfrm>
          <a:prstGeom prst="rect">
            <a:avLst/>
          </a:prstGeom>
          <a:noFill/>
        </p:spPr>
        <p:txBody>
          <a:bodyPr wrap="none" lIns="0" tIns="0" rIns="0" bIns="0" rtlCol="0" anchor="t" anchorCtr="0">
            <a:spAutoFit/>
          </a:bodyPr>
          <a:lstStyle/>
          <a:p>
            <a:pPr algn="just">
              <a:lnSpc>
                <a:spcPct val="120000"/>
              </a:lnSpc>
            </a:pPr>
            <a:r>
              <a:rPr lang="zh-CN" altLang="en-US" sz="1600" b="1" dirty="0">
                <a:solidFill>
                  <a:schemeClr val="accent1"/>
                </a:solidFill>
                <a:latin typeface="+mj-ea"/>
                <a:ea typeface="+mj-ea"/>
                <a:sym typeface="Arial" panose="020B0604020202020204"/>
              </a:rPr>
              <a:t>显著预测网络（</a:t>
            </a:r>
            <a:r>
              <a:rPr lang="en-US" altLang="zh-CN" sz="1600" b="1" dirty="0">
                <a:solidFill>
                  <a:schemeClr val="accent1"/>
                </a:solidFill>
                <a:latin typeface="+mj-ea"/>
                <a:ea typeface="+mj-ea"/>
                <a:sym typeface="Arial" panose="020B0604020202020204"/>
              </a:rPr>
              <a:t>SPN</a:t>
            </a:r>
            <a:r>
              <a:rPr lang="zh-CN" altLang="en-US" sz="1600" b="1" dirty="0">
                <a:solidFill>
                  <a:schemeClr val="accent1"/>
                </a:solidFill>
                <a:latin typeface="+mj-ea"/>
                <a:ea typeface="+mj-ea"/>
                <a:sym typeface="Arial" panose="020B0604020202020204"/>
              </a:rPr>
              <a:t>）</a:t>
            </a:r>
            <a:endParaRPr lang="zh-CN" altLang="en-US" sz="1600" b="1" dirty="0">
              <a:solidFill>
                <a:schemeClr val="accent1"/>
              </a:solidFill>
              <a:latin typeface="+mj-ea"/>
              <a:ea typeface="+mj-ea"/>
              <a:sym typeface="Arial" panose="020B0604020202020204"/>
            </a:endParaRPr>
          </a:p>
        </p:txBody>
      </p:sp>
      <p:sp>
        <p:nvSpPr>
          <p:cNvPr id="29" name="TextBox 82"/>
          <p:cNvSpPr txBox="1"/>
          <p:nvPr>
            <p:custDataLst>
              <p:tags r:id="rId12"/>
            </p:custDataLst>
          </p:nvPr>
        </p:nvSpPr>
        <p:spPr>
          <a:xfrm>
            <a:off x="5517808" y="4765842"/>
            <a:ext cx="1835995" cy="1345888"/>
          </a:xfrm>
          <a:prstGeom prst="rect">
            <a:avLst/>
          </a:prstGeom>
          <a:noFill/>
        </p:spPr>
        <p:txBody>
          <a:bodyPr wrap="square" lIns="0" tIns="0" rIns="0" bIns="0" rtlCol="0" anchor="t" anchorCtr="0">
            <a:spAutoFit/>
          </a:bodyPr>
          <a:lstStyle/>
          <a:p>
            <a:pPr algn="just" defTabSz="964565">
              <a:lnSpc>
                <a:spcPts val="1500"/>
              </a:lnSpc>
              <a:spcBef>
                <a:spcPct val="0"/>
              </a:spcBef>
              <a:defRPr/>
            </a:pP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借助</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SPN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中间层特征，经多个</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1</a:t>
            </a:r>
            <a:r>
              <a:rPr lang="en-US"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1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卷积层生成单通道边缘图。通过交叉熵损失训练，促使</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SPN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产生富含结构信息的显著特征，为后续预测提供结构指导。</a:t>
            </a:r>
            <a:endPar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endParaRPr>
          </a:p>
        </p:txBody>
      </p:sp>
      <p:sp>
        <p:nvSpPr>
          <p:cNvPr id="30" name="TextBox 81"/>
          <p:cNvSpPr txBox="1"/>
          <p:nvPr>
            <p:custDataLst>
              <p:tags r:id="rId13"/>
            </p:custDataLst>
          </p:nvPr>
        </p:nvSpPr>
        <p:spPr>
          <a:xfrm>
            <a:off x="5426902" y="4377311"/>
            <a:ext cx="2027330" cy="276358"/>
          </a:xfrm>
          <a:prstGeom prst="rect">
            <a:avLst/>
          </a:prstGeom>
          <a:noFill/>
        </p:spPr>
        <p:txBody>
          <a:bodyPr wrap="none" lIns="0" tIns="0" rIns="0" bIns="0" rtlCol="0" anchor="t" anchorCtr="0">
            <a:spAutoFit/>
          </a:bodyPr>
          <a:lstStyle/>
          <a:p>
            <a:pPr algn="just">
              <a:lnSpc>
                <a:spcPct val="120000"/>
              </a:lnSpc>
            </a:pPr>
            <a:r>
              <a:rPr lang="zh-CN" altLang="en-US" sz="1600" b="1">
                <a:solidFill>
                  <a:schemeClr val="accent1"/>
                </a:solidFill>
                <a:latin typeface="+mj-ea"/>
                <a:ea typeface="+mj-ea"/>
                <a:sym typeface="Arial" panose="020B0604020202020204"/>
              </a:rPr>
              <a:t>边缘检测网络（</a:t>
            </a:r>
            <a:r>
              <a:rPr lang="en-US" altLang="zh-CN" sz="1600" b="1">
                <a:solidFill>
                  <a:schemeClr val="accent1"/>
                </a:solidFill>
                <a:latin typeface="+mj-ea"/>
                <a:ea typeface="+mj-ea"/>
                <a:sym typeface="Arial" panose="020B0604020202020204"/>
              </a:rPr>
              <a:t>EDN</a:t>
            </a:r>
            <a:r>
              <a:rPr lang="zh-CN" altLang="en-US" sz="1600" b="1">
                <a:solidFill>
                  <a:schemeClr val="accent1"/>
                </a:solidFill>
                <a:latin typeface="+mj-ea"/>
                <a:ea typeface="+mj-ea"/>
                <a:sym typeface="Arial" panose="020B0604020202020204"/>
              </a:rPr>
              <a:t>）</a:t>
            </a:r>
            <a:endParaRPr lang="zh-CN" altLang="en-US" sz="1600" b="1">
              <a:solidFill>
                <a:schemeClr val="accent1"/>
              </a:solidFill>
              <a:latin typeface="+mj-ea"/>
              <a:ea typeface="+mj-ea"/>
              <a:sym typeface="Arial" panose="020B0604020202020204"/>
            </a:endParaRPr>
          </a:p>
        </p:txBody>
      </p:sp>
      <p:sp>
        <p:nvSpPr>
          <p:cNvPr id="31" name="TextBox 82"/>
          <p:cNvSpPr txBox="1"/>
          <p:nvPr>
            <p:custDataLst>
              <p:tags r:id="rId14"/>
            </p:custDataLst>
          </p:nvPr>
        </p:nvSpPr>
        <p:spPr>
          <a:xfrm>
            <a:off x="8920620" y="4765842"/>
            <a:ext cx="1835995" cy="1153528"/>
          </a:xfrm>
          <a:prstGeom prst="rect">
            <a:avLst/>
          </a:prstGeom>
          <a:noFill/>
        </p:spPr>
        <p:txBody>
          <a:bodyPr wrap="square" lIns="0" tIns="0" rIns="0" bIns="0" rtlCol="0" anchor="t" anchorCtr="0">
            <a:spAutoFit/>
          </a:bodyPr>
          <a:lstStyle/>
          <a:p>
            <a:pPr algn="just" defTabSz="964565">
              <a:lnSpc>
                <a:spcPts val="1500"/>
              </a:lnSpc>
              <a:spcBef>
                <a:spcPct val="0"/>
              </a:spcBef>
              <a:defRPr/>
            </a:pP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将</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SPN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生成的粗糙显著图与</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EDN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生成的边缘图拼接，再经</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 1</a:t>
            </a:r>
            <a:r>
              <a:rPr lang="en-US"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a:t>
            </a:r>
            <a:r>
              <a:rPr lang="en-US" altLang="zh-CN"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1 </a:t>
            </a:r>
            <a:r>
              <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rPr>
              <a:t>卷积层得到边缘保留的细化显著图，同样用部分交叉熵损失监督训练。</a:t>
            </a:r>
            <a:endParaRPr lang="zh-CN" altLang="en-US" sz="1400" dirty="0">
              <a:solidFill>
                <a:schemeClr val="accent1"/>
              </a:solidFill>
              <a:latin typeface="思源黑体 CN Light" panose="020B0300000000000000" charset="-122"/>
              <a:ea typeface="思源黑体 CN Light" panose="020B0300000000000000" charset="-122"/>
              <a:cs typeface="思源黑体 CN Light" panose="020B0300000000000000" charset="-122"/>
              <a:sym typeface="Arial" panose="020B0604020202020204"/>
            </a:endParaRPr>
          </a:p>
        </p:txBody>
      </p:sp>
      <p:sp>
        <p:nvSpPr>
          <p:cNvPr id="32" name="TextBox 81"/>
          <p:cNvSpPr txBox="1"/>
          <p:nvPr>
            <p:custDataLst>
              <p:tags r:id="rId15"/>
            </p:custDataLst>
          </p:nvPr>
        </p:nvSpPr>
        <p:spPr>
          <a:xfrm>
            <a:off x="8368157" y="4377311"/>
            <a:ext cx="2950446" cy="276358"/>
          </a:xfrm>
          <a:prstGeom prst="rect">
            <a:avLst/>
          </a:prstGeom>
          <a:noFill/>
        </p:spPr>
        <p:txBody>
          <a:bodyPr wrap="none" lIns="0" tIns="0" rIns="0" bIns="0" rtlCol="0" anchor="t" anchorCtr="0">
            <a:spAutoFit/>
          </a:bodyPr>
          <a:lstStyle/>
          <a:p>
            <a:pPr algn="just">
              <a:lnSpc>
                <a:spcPct val="120000"/>
              </a:lnSpc>
            </a:pPr>
            <a:r>
              <a:rPr lang="zh-CN" altLang="en-US" sz="1600" b="1">
                <a:solidFill>
                  <a:schemeClr val="accent1"/>
                </a:solidFill>
                <a:latin typeface="+mj-ea"/>
                <a:ea typeface="+mj-ea"/>
                <a:sym typeface="Arial" panose="020B0604020202020204"/>
              </a:rPr>
              <a:t>边缘增强显著预测模块（</a:t>
            </a:r>
            <a:r>
              <a:rPr lang="en-US" altLang="zh-CN" sz="1600" b="1">
                <a:solidFill>
                  <a:schemeClr val="accent1"/>
                </a:solidFill>
                <a:latin typeface="+mj-ea"/>
                <a:ea typeface="+mj-ea"/>
                <a:sym typeface="Arial" panose="020B0604020202020204"/>
              </a:rPr>
              <a:t>ESPM</a:t>
            </a:r>
            <a:r>
              <a:rPr lang="zh-CN" altLang="en-US" sz="1600" b="1">
                <a:solidFill>
                  <a:schemeClr val="accent1"/>
                </a:solidFill>
                <a:latin typeface="+mj-ea"/>
                <a:ea typeface="+mj-ea"/>
                <a:sym typeface="Arial" panose="020B0604020202020204"/>
              </a:rPr>
              <a:t>）</a:t>
            </a:r>
            <a:endParaRPr lang="zh-CN" altLang="en-US" sz="1600" b="1">
              <a:solidFill>
                <a:schemeClr val="accent1"/>
              </a:solidFill>
              <a:latin typeface="+mj-ea"/>
              <a:ea typeface="+mj-ea"/>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关键策略</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3" name="文本框 2"/>
          <p:cNvSpPr txBox="1"/>
          <p:nvPr/>
        </p:nvSpPr>
        <p:spPr>
          <a:xfrm>
            <a:off x="967182" y="1283038"/>
            <a:ext cx="4062425" cy="583430"/>
          </a:xfrm>
          <a:prstGeom prst="rect">
            <a:avLst/>
          </a:prstGeom>
          <a:noFill/>
        </p:spPr>
        <p:txBody>
          <a:bodyPr wrap="square" rtlCol="0">
            <a:spAutoFit/>
          </a:bodyPr>
          <a:lstStyle/>
          <a:p>
            <a:r>
              <a:rPr lang="zh-CN" altLang="en-US" sz="3200" b="1"/>
              <a:t>门控结构感知损失</a:t>
            </a:r>
            <a:endParaRPr lang="zh-CN" altLang="en-US" sz="3200" b="1"/>
          </a:p>
        </p:txBody>
      </p:sp>
      <p:sp>
        <p:nvSpPr>
          <p:cNvPr id="4" name="文本框 3"/>
          <p:cNvSpPr txBox="1"/>
          <p:nvPr/>
        </p:nvSpPr>
        <p:spPr>
          <a:xfrm>
            <a:off x="967181" y="4104960"/>
            <a:ext cx="6036183" cy="583430"/>
          </a:xfrm>
          <a:prstGeom prst="rect">
            <a:avLst/>
          </a:prstGeom>
          <a:noFill/>
        </p:spPr>
        <p:txBody>
          <a:bodyPr wrap="square" rtlCol="0">
            <a:spAutoFit/>
          </a:bodyPr>
          <a:lstStyle/>
          <a:p>
            <a:r>
              <a:rPr lang="zh-CN" altLang="en-US" sz="3200"/>
              <a:t>涂鸦增强（</a:t>
            </a:r>
            <a:r>
              <a:rPr lang="en-US" altLang="zh-CN" sz="3200"/>
              <a:t>Scribble Boosting</a:t>
            </a:r>
            <a:r>
              <a:rPr lang="zh-CN" altLang="en-US" sz="3200"/>
              <a:t>）</a:t>
            </a:r>
            <a:endParaRPr lang="zh-CN" altLang="en-US" sz="3200"/>
          </a:p>
        </p:txBody>
      </p:sp>
      <p:pic>
        <p:nvPicPr>
          <p:cNvPr id="5" name="图片 4"/>
          <p:cNvPicPr>
            <a:picLocks noChangeAspect="1"/>
          </p:cNvPicPr>
          <p:nvPr/>
        </p:nvPicPr>
        <p:blipFill>
          <a:blip r:embed="rId2"/>
          <a:stretch>
            <a:fillRect/>
          </a:stretch>
        </p:blipFill>
        <p:spPr>
          <a:xfrm>
            <a:off x="1050982" y="1959156"/>
            <a:ext cx="3978624" cy="2053115"/>
          </a:xfrm>
          <a:prstGeom prst="rect">
            <a:avLst/>
          </a:prstGeom>
        </p:spPr>
      </p:pic>
      <p:pic>
        <p:nvPicPr>
          <p:cNvPr id="6" name="图片 5"/>
          <p:cNvPicPr>
            <a:picLocks noChangeAspect="1"/>
          </p:cNvPicPr>
          <p:nvPr/>
        </p:nvPicPr>
        <p:blipFill>
          <a:blip r:embed="rId3"/>
          <a:stretch>
            <a:fillRect/>
          </a:stretch>
        </p:blipFill>
        <p:spPr>
          <a:xfrm>
            <a:off x="5966649" y="1452544"/>
            <a:ext cx="4412864" cy="2559727"/>
          </a:xfrm>
          <a:prstGeom prst="rect">
            <a:avLst/>
          </a:prstGeom>
        </p:spPr>
      </p:pic>
      <p:pic>
        <p:nvPicPr>
          <p:cNvPr id="7" name="图片 6"/>
          <p:cNvPicPr>
            <a:picLocks noChangeAspect="1"/>
          </p:cNvPicPr>
          <p:nvPr/>
        </p:nvPicPr>
        <p:blipFill>
          <a:blip r:embed="rId4"/>
          <a:stretch>
            <a:fillRect/>
          </a:stretch>
        </p:blipFill>
        <p:spPr>
          <a:xfrm>
            <a:off x="1050982" y="4781079"/>
            <a:ext cx="6355514" cy="157253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205" y="0"/>
            <a:ext cx="12187592" cy="6858000"/>
          </a:xfrm>
          <a:prstGeom prst="rect">
            <a:avLst/>
          </a:pr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FFFFFF"/>
              </a:solidFill>
              <a:latin typeface="HarmonyOS Sans SC Medium"/>
              <a:ea typeface="HarmonyOS Sans SC Medium"/>
            </a:endParaRPr>
          </a:p>
        </p:txBody>
      </p:sp>
      <p:grpSp>
        <p:nvGrpSpPr>
          <p:cNvPr id="25" name="组合 24"/>
          <p:cNvGrpSpPr/>
          <p:nvPr/>
        </p:nvGrpSpPr>
        <p:grpSpPr>
          <a:xfrm>
            <a:off x="967182" y="469791"/>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关键策略</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4" name="文本框 3"/>
          <p:cNvSpPr txBox="1"/>
          <p:nvPr/>
        </p:nvSpPr>
        <p:spPr>
          <a:xfrm>
            <a:off x="967181" y="1348428"/>
            <a:ext cx="6036183" cy="583430"/>
          </a:xfrm>
          <a:prstGeom prst="rect">
            <a:avLst/>
          </a:prstGeom>
          <a:noFill/>
        </p:spPr>
        <p:txBody>
          <a:bodyPr wrap="square" rtlCol="0">
            <a:spAutoFit/>
          </a:bodyPr>
          <a:lstStyle/>
          <a:p>
            <a:r>
              <a:rPr lang="zh-CN" altLang="en-US" sz="3200"/>
              <a:t>涂鸦增强（</a:t>
            </a:r>
            <a:r>
              <a:rPr lang="en-US" altLang="zh-CN" sz="3200"/>
              <a:t>Scribble Boosting</a:t>
            </a:r>
            <a:r>
              <a:rPr lang="zh-CN" altLang="en-US" sz="3200"/>
              <a:t>）</a:t>
            </a:r>
            <a:endParaRPr lang="zh-CN" altLang="en-US" sz="3200"/>
          </a:p>
        </p:txBody>
      </p:sp>
      <p:pic>
        <p:nvPicPr>
          <p:cNvPr id="2" name="图片 1"/>
          <p:cNvPicPr>
            <a:picLocks noChangeAspect="1"/>
          </p:cNvPicPr>
          <p:nvPr/>
        </p:nvPicPr>
        <p:blipFill>
          <a:blip r:embed="rId2"/>
          <a:stretch>
            <a:fillRect/>
          </a:stretch>
        </p:blipFill>
        <p:spPr>
          <a:xfrm>
            <a:off x="884650" y="2009310"/>
            <a:ext cx="4135433" cy="2087397"/>
          </a:xfrm>
          <a:prstGeom prst="rect">
            <a:avLst/>
          </a:prstGeom>
        </p:spPr>
      </p:pic>
      <p:pic>
        <p:nvPicPr>
          <p:cNvPr id="9" name="图片 8"/>
          <p:cNvPicPr>
            <a:picLocks noChangeAspect="1"/>
          </p:cNvPicPr>
          <p:nvPr/>
        </p:nvPicPr>
        <p:blipFill>
          <a:blip r:embed="rId3"/>
          <a:stretch>
            <a:fillRect/>
          </a:stretch>
        </p:blipFill>
        <p:spPr>
          <a:xfrm>
            <a:off x="6127267" y="2009310"/>
            <a:ext cx="2856204" cy="2107077"/>
          </a:xfrm>
          <a:prstGeom prst="rect">
            <a:avLst/>
          </a:prstGeom>
        </p:spPr>
      </p:pic>
      <p:pic>
        <p:nvPicPr>
          <p:cNvPr id="10" name="图片 9"/>
          <p:cNvPicPr>
            <a:picLocks noChangeAspect="1"/>
          </p:cNvPicPr>
          <p:nvPr/>
        </p:nvPicPr>
        <p:blipFill>
          <a:blip r:embed="rId4"/>
          <a:stretch>
            <a:fillRect/>
          </a:stretch>
        </p:blipFill>
        <p:spPr>
          <a:xfrm>
            <a:off x="884650" y="4289067"/>
            <a:ext cx="4700452" cy="24759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73978" y="1257008"/>
            <a:ext cx="12263774" cy="4504282"/>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a:off x="2206" y="0"/>
            <a:ext cx="12187592" cy="6858000"/>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0 w 12190413"/>
              <a:gd name="connsiteY3" fmla="*/ 6859588 h 6859588"/>
              <a:gd name="connsiteX4" fmla="*/ 0 w 12190413"/>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0413" h="6859588">
                <a:moveTo>
                  <a:pt x="0" y="0"/>
                </a:moveTo>
                <a:lnTo>
                  <a:pt x="12190413" y="0"/>
                </a:lnTo>
                <a:lnTo>
                  <a:pt x="12190413" y="6859588"/>
                </a:lnTo>
                <a:lnTo>
                  <a:pt x="0" y="6859588"/>
                </a:lnTo>
                <a:lnTo>
                  <a:pt x="0" y="0"/>
                </a:lnTo>
                <a:close/>
              </a:path>
            </a:pathLst>
          </a:cu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p:nvPr/>
        </p:nvSpPr>
        <p:spPr>
          <a:xfrm>
            <a:off x="4188426" y="1985185"/>
            <a:ext cx="3791342" cy="1056395"/>
          </a:xfrm>
          <a:prstGeom prst="round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3600" dirty="0">
                <a:solidFill>
                  <a:schemeClr val="bg1"/>
                </a:solidFill>
                <a:latin typeface="思源宋体 CN Heavy" panose="02020900000000000000" charset="-122"/>
                <a:ea typeface="思源宋体 CN Heavy" panose="02020900000000000000" charset="-122"/>
                <a:cs typeface="+mn-ea"/>
                <a:sym typeface="+mn-lt"/>
              </a:rPr>
              <a:t>04</a:t>
            </a:r>
            <a:endParaRPr kumimoji="1" lang="en-US" altLang="zh-CN" sz="3600" dirty="0">
              <a:solidFill>
                <a:schemeClr val="bg1"/>
              </a:solidFill>
              <a:latin typeface="思源宋体 CN Heavy" panose="02020900000000000000" charset="-122"/>
              <a:ea typeface="思源宋体 CN Heavy" panose="02020900000000000000" charset="-122"/>
              <a:cs typeface="+mn-ea"/>
              <a:sym typeface="+mn-lt"/>
            </a:endParaRPr>
          </a:p>
        </p:txBody>
      </p:sp>
      <p:sp>
        <p:nvSpPr>
          <p:cNvPr id="11" name="文本框 12"/>
          <p:cNvSpPr txBox="1"/>
          <p:nvPr/>
        </p:nvSpPr>
        <p:spPr>
          <a:xfrm>
            <a:off x="1455383" y="3309488"/>
            <a:ext cx="9281551" cy="921807"/>
          </a:xfrm>
          <a:prstGeom prst="rect">
            <a:avLst/>
          </a:prstGeom>
          <a:noFill/>
        </p:spPr>
        <p:txBody>
          <a:bodyPr wrap="square" rtlCol="0">
            <a:spAutoFit/>
          </a:bodyPr>
          <a:lstStyle/>
          <a:p>
            <a:pPr algn="ctr"/>
            <a:r>
              <a:rPr lang="en-US" altLang="zh-CN" sz="5400" b="1" dirty="0">
                <a:solidFill>
                  <a:srgbClr val="314D90"/>
                </a:solidFill>
                <a:latin typeface="思源宋体 CN Heavy" panose="02020900000000000000" charset="-122"/>
                <a:ea typeface="思源宋体 CN Heavy" panose="02020900000000000000" charset="-122"/>
                <a:cs typeface="+mn-ea"/>
                <a:sym typeface="+mn-lt"/>
              </a:rPr>
              <a:t>U-Squared Net</a:t>
            </a:r>
            <a:endParaRPr lang="en-US" altLang="zh-CN" sz="5400" b="1" dirty="0">
              <a:solidFill>
                <a:srgbClr val="314D90"/>
              </a:solidFill>
              <a:latin typeface="思源宋体 CN Heavy" panose="02020900000000000000" charset="-122"/>
              <a:ea typeface="思源宋体 CN Heavy" panose="02020900000000000000" charset="-122"/>
              <a:cs typeface="+mn-ea"/>
              <a:sym typeface="+mn-lt"/>
            </a:endParaRPr>
          </a:p>
        </p:txBody>
      </p:sp>
      <p:sp>
        <p:nvSpPr>
          <p:cNvPr id="12" name="矩形 11"/>
          <p:cNvSpPr/>
          <p:nvPr/>
        </p:nvSpPr>
        <p:spPr>
          <a:xfrm>
            <a:off x="4514424" y="4373503"/>
            <a:ext cx="3139348" cy="76182"/>
          </a:xfrm>
          <a:prstGeom prst="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314D90"/>
              </a:solidFill>
              <a:latin typeface="Source Han Serif SC"/>
              <a:ea typeface="Source Han Serif SC"/>
              <a:cs typeface="+mn-ea"/>
              <a:sym typeface="+mn-lt"/>
            </a:endParaRPr>
          </a:p>
        </p:txBody>
      </p:sp>
      <p:pic>
        <p:nvPicPr>
          <p:cNvPr id="13" name="Picture 2" descr="查看图片"/>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70242" flipH="1">
            <a:off x="-777787" y="-1234760"/>
            <a:ext cx="5216906" cy="521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7" presetClass="path" presetSubtype="0" accel="50000" decel="50000" fill="hold" nodeType="withEffect">
                                  <p:stCondLst>
                                    <p:cond delay="0"/>
                                  </p:stCondLst>
                                  <p:childTnLst>
                                    <p:animMotion origin="layout" path="M 4.66207E-7 -3.71442E-6 L 0.06694 0.04004 C 0.081 0.04907 0.10197 0.05393 0.12397 0.05393 C 0.14898 0.05393 0.16903 0.04907 0.18297 0.04004 L 0.25003 -3.71442E-6 " pathEditMode="relative" rAng="0" ptsTypes="AAAAA">
                                      <p:cBhvr>
                                        <p:cTn id="9" dur="2000" spd="-100000" fill="hold"/>
                                        <p:tgtEl>
                                          <p:spTgt spid="13"/>
                                        </p:tgtEl>
                                        <p:attrNameLst>
                                          <p:attrName>ppt_x</p:attrName>
                                          <p:attrName>ppt_y</p:attrName>
                                        </p:attrNameLst>
                                      </p:cBhvr>
                                      <p:rCtr x="12502" y="2685"/>
                                    </p:animMotion>
                                  </p:childTnLst>
                                </p:cTn>
                              </p:par>
                              <p:par>
                                <p:cTn id="10" presetID="22" presetClass="entr" presetSubtype="1" fill="hold" grpId="0" nodeType="withEffect">
                                  <p:stCondLst>
                                    <p:cond delay="17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1" grpId="0"/>
      <p:bldP spid="12"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423468" y="469791"/>
            <a:ext cx="5720349" cy="549148"/>
            <a:chOff x="-425772" y="469900"/>
            <a:chExt cx="5721673"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425772" y="588645"/>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算法架构</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24" name="文本框 23"/>
          <p:cNvSpPr txBox="1"/>
          <p:nvPr/>
        </p:nvSpPr>
        <p:spPr>
          <a:xfrm>
            <a:off x="885825" y="1390650"/>
            <a:ext cx="6305550" cy="2887970"/>
          </a:xfrm>
          <a:prstGeom prst="rect">
            <a:avLst/>
          </a:prstGeom>
          <a:noFill/>
        </p:spPr>
        <p:txBody>
          <a:bodyPr wrap="square">
            <a:spAutoFit/>
          </a:bodyPr>
          <a:lstStyle/>
          <a:p>
            <a:pPr algn="l">
              <a:lnSpc>
                <a:spcPts val="2145"/>
              </a:lnSpc>
              <a:spcBef>
                <a:spcPts val="1370"/>
              </a:spcBef>
              <a:spcAft>
                <a:spcPts val="1030"/>
              </a:spcAft>
              <a:buNone/>
            </a:pPr>
            <a:r>
              <a:rPr lang="zh-CN" altLang="en-US" b="1" i="0" dirty="0">
                <a:effectLst/>
                <a:latin typeface="quote-cjk-patch"/>
              </a:rPr>
              <a:t>核心创新：残差</a:t>
            </a:r>
            <a:r>
              <a:rPr lang="en-US" altLang="zh-CN" b="1" i="0" dirty="0">
                <a:effectLst/>
                <a:latin typeface="quote-cjk-patch"/>
              </a:rPr>
              <a:t>U</a:t>
            </a:r>
            <a:r>
              <a:rPr lang="zh-CN" altLang="en-US" b="1" i="0" dirty="0">
                <a:effectLst/>
                <a:latin typeface="quote-cjk-patch"/>
              </a:rPr>
              <a:t>型模块</a:t>
            </a:r>
            <a:r>
              <a:rPr lang="en-US" altLang="zh-CN" b="1" i="0" dirty="0">
                <a:effectLst/>
                <a:latin typeface="quote-cjk-patch"/>
              </a:rPr>
              <a:t>(RSU)</a:t>
            </a:r>
            <a:endParaRPr lang="en-US" altLang="zh-CN" b="1" i="0" dirty="0">
              <a:effectLst/>
              <a:latin typeface="quote-cjk-patch"/>
            </a:endParaRPr>
          </a:p>
          <a:p>
            <a:pPr algn="l">
              <a:lnSpc>
                <a:spcPts val="2145"/>
              </a:lnSpc>
              <a:spcBef>
                <a:spcPts val="1030"/>
              </a:spcBef>
              <a:spcAft>
                <a:spcPts val="300"/>
              </a:spcAft>
              <a:buFont typeface="+mj-lt"/>
              <a:buAutoNum type="arabicPeriod"/>
            </a:pPr>
            <a:r>
              <a:rPr lang="zh-CN" altLang="en-US" b="1" i="0" dirty="0">
                <a:effectLst/>
                <a:latin typeface="quote-cjk-patch"/>
              </a:rPr>
              <a:t>结构特点</a:t>
            </a:r>
            <a:r>
              <a:rPr lang="zh-CN" altLang="en-US" b="0" i="0" dirty="0">
                <a:effectLst/>
                <a:latin typeface="quote-cjk-patch"/>
              </a:rPr>
              <a:t>：</a:t>
            </a:r>
            <a:endParaRPr lang="zh-CN" altLang="en-US" b="0" i="0" dirty="0">
              <a:effectLst/>
              <a:latin typeface="quote-cjk-patch"/>
            </a:endParaRPr>
          </a:p>
          <a:p>
            <a:pPr marL="742950" lvl="1" indent="-285750" algn="l">
              <a:lnSpc>
                <a:spcPts val="2145"/>
              </a:lnSpc>
              <a:spcBef>
                <a:spcPts val="300"/>
              </a:spcBef>
              <a:spcAft>
                <a:spcPts val="1030"/>
              </a:spcAft>
              <a:buFont typeface="+mj-lt"/>
              <a:buAutoNum type="arabicPeriod"/>
            </a:pPr>
            <a:r>
              <a:rPr lang="zh-CN" altLang="en-US" b="0" i="0" dirty="0">
                <a:effectLst/>
                <a:latin typeface="quote-cjk-patch"/>
              </a:rPr>
              <a:t>每个</a:t>
            </a:r>
            <a:r>
              <a:rPr lang="en-US" altLang="zh-CN" b="0" i="0" dirty="0">
                <a:effectLst/>
                <a:latin typeface="quote-cjk-patch"/>
              </a:rPr>
              <a:t>RSU</a:t>
            </a:r>
            <a:r>
              <a:rPr lang="zh-CN" altLang="en-US" b="0" i="0" dirty="0">
                <a:effectLst/>
                <a:latin typeface="quote-cjk-patch"/>
              </a:rPr>
              <a:t>模块是一个小型</a:t>
            </a:r>
            <a:r>
              <a:rPr lang="en-US" altLang="zh-CN" b="0" i="0" dirty="0">
                <a:effectLst/>
                <a:latin typeface="quote-cjk-patch"/>
              </a:rPr>
              <a:t>U-Net</a:t>
            </a:r>
            <a:endParaRPr lang="en-US" altLang="zh-CN" b="0" i="0" dirty="0">
              <a:effectLst/>
              <a:latin typeface="quote-cjk-patch"/>
            </a:endParaRPr>
          </a:p>
          <a:p>
            <a:pPr marL="742950" lvl="1" indent="-285750" algn="l">
              <a:lnSpc>
                <a:spcPts val="2145"/>
              </a:lnSpc>
              <a:spcBef>
                <a:spcPts val="300"/>
              </a:spcBef>
              <a:spcAft>
                <a:spcPts val="1030"/>
              </a:spcAft>
              <a:buFont typeface="+mj-lt"/>
              <a:buAutoNum type="arabicPeriod"/>
            </a:pPr>
            <a:r>
              <a:rPr lang="zh-CN" altLang="en-US" b="0" i="0" dirty="0">
                <a:effectLst/>
                <a:latin typeface="quote-cjk-patch"/>
              </a:rPr>
              <a:t>深度可配置（</a:t>
            </a:r>
            <a:r>
              <a:rPr lang="en-US" altLang="zh-CN" b="0" i="0" dirty="0">
                <a:effectLst/>
                <a:latin typeface="quote-cjk-patch"/>
              </a:rPr>
              <a:t>RSU-7</a:t>
            </a:r>
            <a:r>
              <a:rPr lang="zh-CN" altLang="en-US" b="0" i="0" dirty="0">
                <a:effectLst/>
                <a:latin typeface="quote-cjk-patch"/>
              </a:rPr>
              <a:t>最深，</a:t>
            </a:r>
            <a:r>
              <a:rPr lang="en-US" altLang="zh-CN" b="0" i="0" dirty="0">
                <a:effectLst/>
                <a:latin typeface="quote-cjk-patch"/>
              </a:rPr>
              <a:t>RSU-2</a:t>
            </a:r>
            <a:r>
              <a:rPr lang="zh-CN" altLang="en-US" b="0" i="0" dirty="0">
                <a:effectLst/>
                <a:latin typeface="quote-cjk-patch"/>
              </a:rPr>
              <a:t>最浅）</a:t>
            </a:r>
            <a:endParaRPr lang="zh-CN" altLang="en-US" b="0" i="0" dirty="0">
              <a:effectLst/>
              <a:latin typeface="quote-cjk-patch"/>
            </a:endParaRPr>
          </a:p>
          <a:p>
            <a:pPr marL="742950" lvl="1" indent="-285750" algn="l">
              <a:lnSpc>
                <a:spcPts val="2145"/>
              </a:lnSpc>
              <a:spcBef>
                <a:spcPts val="300"/>
              </a:spcBef>
              <a:spcAft>
                <a:spcPts val="1030"/>
              </a:spcAft>
              <a:buFont typeface="+mj-lt"/>
              <a:buAutoNum type="arabicPeriod"/>
            </a:pPr>
            <a:r>
              <a:rPr lang="zh-CN" altLang="en-US" b="0" i="0" dirty="0">
                <a:effectLst/>
                <a:latin typeface="quote-cjk-patch"/>
              </a:rPr>
              <a:t>池化层捕获大感受野，上采样恢复分辨率</a:t>
            </a:r>
            <a:endParaRPr lang="zh-CN" altLang="en-US" b="0" i="0" dirty="0">
              <a:effectLst/>
              <a:latin typeface="quote-cjk-patch"/>
            </a:endParaRPr>
          </a:p>
          <a:p>
            <a:pPr algn="l">
              <a:lnSpc>
                <a:spcPts val="2145"/>
              </a:lnSpc>
              <a:spcBef>
                <a:spcPts val="300"/>
              </a:spcBef>
              <a:spcAft>
                <a:spcPts val="300"/>
              </a:spcAft>
              <a:buFont typeface="+mj-lt"/>
              <a:buAutoNum type="arabicPeriod"/>
            </a:pPr>
            <a:r>
              <a:rPr lang="zh-CN" altLang="en-US" b="1" i="0" dirty="0">
                <a:effectLst/>
                <a:latin typeface="quote-cjk-patch"/>
              </a:rPr>
              <a:t>与传统模块对比优势</a:t>
            </a:r>
            <a:r>
              <a:rPr lang="zh-CN" altLang="en-US" b="0" i="0" dirty="0">
                <a:effectLst/>
                <a:latin typeface="quote-cjk-patch"/>
              </a:rPr>
              <a:t>：</a:t>
            </a:r>
            <a:endParaRPr lang="en-US" altLang="zh-CN" b="0" i="0" dirty="0">
              <a:effectLst/>
              <a:latin typeface="quote-cjk-patch"/>
            </a:endParaRPr>
          </a:p>
          <a:p>
            <a:pPr algn="l">
              <a:lnSpc>
                <a:spcPts val="2145"/>
              </a:lnSpc>
              <a:spcBef>
                <a:spcPts val="300"/>
              </a:spcBef>
              <a:spcAft>
                <a:spcPts val="300"/>
              </a:spcAft>
            </a:pPr>
            <a:r>
              <a:rPr lang="en-US" altLang="zh-CN" dirty="0">
                <a:latin typeface="quote-cjk-patch"/>
              </a:rPr>
              <a:t>         </a:t>
            </a:r>
            <a:r>
              <a:rPr lang="zh-CN" altLang="en-US" dirty="0">
                <a:latin typeface="quote-cjk-patch"/>
              </a:rPr>
              <a:t>使用了多尺度特征融合</a:t>
            </a:r>
            <a:endParaRPr lang="zh-CN" altLang="en-US" dirty="0">
              <a:latin typeface="quote-cjk-patch"/>
            </a:endParaRPr>
          </a:p>
        </p:txBody>
      </p:sp>
      <p:sp>
        <p:nvSpPr>
          <p:cNvPr id="26"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8DA1B9"/>
                </a:solidFill>
                <a:effectLst/>
                <a:latin typeface="Arial Unicode MS"/>
                <a:ea typeface="Menlo"/>
              </a:rPr>
              <a:t>多尺度特征融合</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2"/>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8DA1B9"/>
                </a:solidFill>
                <a:effectLst/>
                <a:latin typeface="Arial Unicode MS"/>
                <a:ea typeface="Menlo"/>
              </a:rPr>
              <a:t>多尺度特征融合</a:t>
            </a: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36" name="图片 35"/>
          <p:cNvPicPr>
            <a:picLocks noChangeAspect="1"/>
          </p:cNvPicPr>
          <p:nvPr/>
        </p:nvPicPr>
        <p:blipFill>
          <a:blip r:embed="rId1"/>
          <a:stretch>
            <a:fillRect/>
          </a:stretch>
        </p:blipFill>
        <p:spPr>
          <a:xfrm>
            <a:off x="6488512" y="663466"/>
            <a:ext cx="4736306" cy="52262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0" y="529149"/>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关键策略</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26" name="文本框 25"/>
          <p:cNvSpPr txBox="1"/>
          <p:nvPr/>
        </p:nvSpPr>
        <p:spPr>
          <a:xfrm>
            <a:off x="761377" y="2996802"/>
            <a:ext cx="9306548" cy="3272691"/>
          </a:xfrm>
          <a:prstGeom prst="rect">
            <a:avLst/>
          </a:prstGeom>
          <a:noFill/>
        </p:spPr>
        <p:txBody>
          <a:bodyPr wrap="square">
            <a:spAutoFit/>
          </a:bodyPr>
          <a:lstStyle/>
          <a:p>
            <a:pPr algn="l">
              <a:lnSpc>
                <a:spcPts val="2145"/>
              </a:lnSpc>
              <a:spcBef>
                <a:spcPts val="1370"/>
              </a:spcBef>
              <a:spcAft>
                <a:spcPts val="1030"/>
              </a:spcAft>
              <a:buNone/>
            </a:pPr>
            <a:r>
              <a:rPr lang="zh-CN" altLang="en-US" b="1" i="0" dirty="0">
                <a:effectLst/>
                <a:latin typeface="quote-cjk-patch"/>
              </a:rPr>
              <a:t>关键创新点</a:t>
            </a:r>
            <a:endParaRPr lang="zh-CN" altLang="en-US" b="1" i="0" dirty="0">
              <a:effectLst/>
              <a:latin typeface="quote-cjk-patch"/>
            </a:endParaRPr>
          </a:p>
          <a:p>
            <a:pPr lvl="1">
              <a:lnSpc>
                <a:spcPts val="2145"/>
              </a:lnSpc>
              <a:spcBef>
                <a:spcPts val="1030"/>
              </a:spcBef>
              <a:spcAft>
                <a:spcPts val="1030"/>
              </a:spcAft>
              <a:buFont typeface="+mj-lt"/>
              <a:buAutoNum type="arabicPeriod"/>
            </a:pPr>
            <a:r>
              <a:rPr lang="zh-CN" altLang="en-US" b="1" i="0" dirty="0">
                <a:effectLst/>
                <a:latin typeface="quote-cjk-patch"/>
              </a:rPr>
              <a:t>深度嵌套结构</a:t>
            </a:r>
            <a:br>
              <a:rPr lang="zh-CN" altLang="en-US" b="0" i="0" dirty="0">
                <a:effectLst/>
                <a:latin typeface="quote-cjk-patch"/>
              </a:rPr>
            </a:br>
            <a:r>
              <a:rPr lang="zh-CN" altLang="en-US" b="0" i="0" dirty="0">
                <a:effectLst/>
                <a:latin typeface="quote-cjk-patch"/>
              </a:rPr>
              <a:t>两层</a:t>
            </a:r>
            <a:r>
              <a:rPr lang="en-US" altLang="zh-CN" b="0" i="0" dirty="0">
                <a:effectLst/>
                <a:latin typeface="quote-cjk-patch"/>
              </a:rPr>
              <a:t>U</a:t>
            </a:r>
            <a:r>
              <a:rPr lang="zh-CN" altLang="en-US" b="0" i="0" dirty="0">
                <a:effectLst/>
                <a:latin typeface="quote-cjk-patch"/>
              </a:rPr>
              <a:t>型架构（外层</a:t>
            </a:r>
            <a:r>
              <a:rPr lang="en-US" altLang="zh-CN" b="0" i="0" dirty="0">
                <a:effectLst/>
                <a:latin typeface="quote-cjk-patch"/>
              </a:rPr>
              <a:t>U^2-Net + </a:t>
            </a:r>
            <a:r>
              <a:rPr lang="zh-CN" altLang="en-US" b="0" i="0" dirty="0">
                <a:effectLst/>
                <a:latin typeface="quote-cjk-patch"/>
              </a:rPr>
              <a:t>内层</a:t>
            </a:r>
            <a:r>
              <a:rPr lang="en-US" altLang="zh-CN" b="0" i="0" dirty="0">
                <a:effectLst/>
                <a:latin typeface="quote-cjk-patch"/>
              </a:rPr>
              <a:t>RSU</a:t>
            </a:r>
            <a:r>
              <a:rPr lang="zh-CN" altLang="en-US" b="0" i="0" dirty="0">
                <a:effectLst/>
                <a:latin typeface="quote-cjk-patch"/>
              </a:rPr>
              <a:t>）实现多尺度特征提取，无需预训练模型</a:t>
            </a:r>
            <a:endParaRPr lang="zh-CN" altLang="en-US" b="0" i="0" dirty="0">
              <a:effectLst/>
              <a:latin typeface="quote-cjk-patch"/>
            </a:endParaRPr>
          </a:p>
          <a:p>
            <a:pPr lvl="1">
              <a:lnSpc>
                <a:spcPts val="2145"/>
              </a:lnSpc>
              <a:spcBef>
                <a:spcPts val="300"/>
              </a:spcBef>
              <a:spcAft>
                <a:spcPts val="1030"/>
              </a:spcAft>
              <a:buFont typeface="+mj-lt"/>
              <a:buAutoNum type="arabicPeriod"/>
            </a:pPr>
            <a:r>
              <a:rPr lang="zh-CN" altLang="en-US" b="1" i="0" dirty="0">
                <a:effectLst/>
                <a:latin typeface="quote-cjk-patch"/>
              </a:rPr>
              <a:t>高效感受野设计</a:t>
            </a:r>
            <a:br>
              <a:rPr lang="zh-CN" altLang="en-US" b="0" i="0" dirty="0">
                <a:effectLst/>
                <a:latin typeface="quote-cjk-patch"/>
              </a:rPr>
            </a:br>
            <a:r>
              <a:rPr lang="zh-CN" altLang="en-US" b="0" i="0" dirty="0">
                <a:effectLst/>
                <a:latin typeface="quote-cjk-patch"/>
              </a:rPr>
              <a:t>通过</a:t>
            </a:r>
            <a:r>
              <a:rPr lang="en-US" altLang="zh-CN" b="0" i="0" dirty="0">
                <a:effectLst/>
                <a:latin typeface="quote-cjk-patch"/>
              </a:rPr>
              <a:t>RSU</a:t>
            </a:r>
            <a:r>
              <a:rPr lang="zh-CN" altLang="en-US" b="0" i="0" dirty="0">
                <a:effectLst/>
                <a:latin typeface="quote-cjk-patch"/>
              </a:rPr>
              <a:t>模块中的池化操作，仅需少量参数即可获得</a:t>
            </a:r>
            <a:r>
              <a:rPr lang="en-US" altLang="zh-CN" b="0" i="0" dirty="0">
                <a:effectLst/>
                <a:latin typeface="quote-cjk-patch"/>
              </a:rPr>
              <a:t>320×320</a:t>
            </a:r>
            <a:r>
              <a:rPr lang="zh-CN" altLang="en-US" b="0" i="0" dirty="0">
                <a:effectLst/>
                <a:latin typeface="quote-cjk-patch"/>
              </a:rPr>
              <a:t>大感受野</a:t>
            </a:r>
            <a:endParaRPr lang="zh-CN" altLang="en-US" b="0" i="0" dirty="0">
              <a:effectLst/>
              <a:latin typeface="quote-cjk-patch"/>
            </a:endParaRPr>
          </a:p>
          <a:p>
            <a:pPr lvl="1">
              <a:lnSpc>
                <a:spcPts val="2145"/>
              </a:lnSpc>
              <a:spcBef>
                <a:spcPts val="300"/>
              </a:spcBef>
              <a:spcAft>
                <a:spcPts val="1030"/>
              </a:spcAft>
              <a:buFont typeface="+mj-lt"/>
              <a:buAutoNum type="arabicPeriod"/>
            </a:pPr>
            <a:r>
              <a:rPr lang="zh-CN" altLang="en-US" b="1" i="0" dirty="0">
                <a:effectLst/>
                <a:latin typeface="quote-cjk-patch"/>
              </a:rPr>
              <a:t>全分辨率预测</a:t>
            </a:r>
            <a:br>
              <a:rPr lang="zh-CN" altLang="en-US" b="0" i="0" dirty="0">
                <a:effectLst/>
                <a:latin typeface="quote-cjk-patch"/>
              </a:rPr>
            </a:br>
            <a:r>
              <a:rPr lang="zh-CN" altLang="en-US" b="0" i="0" dirty="0">
                <a:effectLst/>
                <a:latin typeface="quote-cjk-patch"/>
              </a:rPr>
              <a:t>所有侧输出层上采样至原始尺寸融合，保留精细边界细节</a:t>
            </a:r>
            <a:endParaRPr lang="zh-CN" altLang="en-US" b="0" i="0" dirty="0">
              <a:effectLst/>
              <a:latin typeface="quote-cjk-patch"/>
            </a:endParaRPr>
          </a:p>
          <a:p>
            <a:pPr lvl="1">
              <a:lnSpc>
                <a:spcPts val="2145"/>
              </a:lnSpc>
              <a:spcBef>
                <a:spcPts val="300"/>
              </a:spcBef>
              <a:spcAft>
                <a:spcPts val="1030"/>
              </a:spcAft>
              <a:buFont typeface="+mj-lt"/>
              <a:buAutoNum type="arabicPeriod"/>
            </a:pPr>
            <a:r>
              <a:rPr lang="zh-CN" altLang="en-US" b="1" i="0" dirty="0">
                <a:effectLst/>
                <a:latin typeface="quote-cjk-patch"/>
              </a:rPr>
              <a:t>轻量化版本</a:t>
            </a:r>
            <a:br>
              <a:rPr lang="zh-CN" altLang="en-US" b="0" i="0" dirty="0">
                <a:effectLst/>
                <a:latin typeface="quote-cjk-patch"/>
              </a:rPr>
            </a:br>
            <a:r>
              <a:rPr lang="zh-CN" altLang="en-US" b="0" i="0" dirty="0">
                <a:effectLst/>
                <a:latin typeface="quote-cjk-patch"/>
              </a:rPr>
              <a:t>提供</a:t>
            </a:r>
            <a:r>
              <a:rPr lang="en-US" altLang="zh-CN" b="0" i="0" dirty="0">
                <a:effectLst/>
                <a:latin typeface="quote-cjk-patch"/>
              </a:rPr>
              <a:t>U^2-Net+</a:t>
            </a:r>
            <a:r>
              <a:rPr lang="zh-CN" altLang="en-US" b="0" i="0" dirty="0">
                <a:effectLst/>
                <a:latin typeface="quote-cjk-patch"/>
              </a:rPr>
              <a:t>（</a:t>
            </a:r>
            <a:r>
              <a:rPr lang="en-US" altLang="zh-CN" b="0" i="0" dirty="0">
                <a:effectLst/>
                <a:latin typeface="quote-cjk-patch"/>
              </a:rPr>
              <a:t>176MB</a:t>
            </a:r>
            <a:r>
              <a:rPr lang="zh-CN" altLang="en-US" b="0" i="0" dirty="0">
                <a:effectLst/>
                <a:latin typeface="quote-cjk-patch"/>
              </a:rPr>
              <a:t>）和</a:t>
            </a:r>
            <a:r>
              <a:rPr lang="en-US" altLang="zh-CN" b="0" i="0" dirty="0">
                <a:effectLst/>
                <a:latin typeface="quote-cjk-patch"/>
              </a:rPr>
              <a:t>U^2-Net</a:t>
            </a:r>
            <a:r>
              <a:rPr lang="zh-CN" altLang="en-US" b="0" i="0" dirty="0">
                <a:effectLst/>
                <a:latin typeface="quote-cjk-patch"/>
              </a:rPr>
              <a:t>（</a:t>
            </a:r>
            <a:r>
              <a:rPr lang="en-US" altLang="zh-CN" b="0" i="0" dirty="0">
                <a:effectLst/>
                <a:latin typeface="quote-cjk-patch"/>
              </a:rPr>
              <a:t>4.7MB</a:t>
            </a:r>
            <a:r>
              <a:rPr lang="zh-CN" altLang="en-US" b="0" i="0" dirty="0">
                <a:effectLst/>
                <a:latin typeface="quote-cjk-patch"/>
              </a:rPr>
              <a:t>）双版本，适应不同设备需求</a:t>
            </a:r>
            <a:endParaRPr lang="zh-CN" altLang="en-US" b="0" i="0" dirty="0">
              <a:effectLst/>
              <a:latin typeface="quote-cjk-patch"/>
            </a:endParaRPr>
          </a:p>
        </p:txBody>
      </p:sp>
      <p:pic>
        <p:nvPicPr>
          <p:cNvPr id="3" name="图片 2"/>
          <p:cNvPicPr>
            <a:picLocks noChangeAspect="1"/>
          </p:cNvPicPr>
          <p:nvPr/>
        </p:nvPicPr>
        <p:blipFill>
          <a:blip r:embed="rId1"/>
          <a:stretch>
            <a:fillRect/>
          </a:stretch>
        </p:blipFill>
        <p:spPr>
          <a:xfrm>
            <a:off x="4329699" y="681239"/>
            <a:ext cx="6829425" cy="2712622"/>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57582" y="479316"/>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可视化效果对比</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18" name="图片 17"/>
          <p:cNvPicPr>
            <a:picLocks noChangeAspect="1"/>
          </p:cNvPicPr>
          <p:nvPr/>
        </p:nvPicPr>
        <p:blipFill>
          <a:blip r:embed="rId1"/>
          <a:stretch>
            <a:fillRect/>
          </a:stretch>
        </p:blipFill>
        <p:spPr>
          <a:xfrm>
            <a:off x="939854" y="1209675"/>
            <a:ext cx="5214938" cy="3630211"/>
          </a:xfrm>
          <a:prstGeom prst="rect">
            <a:avLst/>
          </a:prstGeom>
        </p:spPr>
      </p:pic>
      <p:sp>
        <p:nvSpPr>
          <p:cNvPr id="22" name="文本框 21"/>
          <p:cNvSpPr txBox="1"/>
          <p:nvPr/>
        </p:nvSpPr>
        <p:spPr>
          <a:xfrm>
            <a:off x="6600825" y="1742212"/>
            <a:ext cx="4524375" cy="2308324"/>
          </a:xfrm>
          <a:prstGeom prst="rect">
            <a:avLst/>
          </a:prstGeom>
          <a:noFill/>
        </p:spPr>
        <p:txBody>
          <a:bodyPr wrap="square">
            <a:spAutoFit/>
          </a:bodyPr>
          <a:lstStyle/>
          <a:p>
            <a:r>
              <a:rPr lang="zh-CN" altLang="en-US" b="0" i="0" dirty="0">
                <a:effectLst/>
                <a:latin typeface="Inter"/>
              </a:rPr>
              <a:t>上方为原始场景图，包含自然景观、动物、交通工具、书法等多元内容；下方是经显著物体识别算法处理后结果，精准提取马、羊驼、船、书法字体、自行车、飞机、枪械、台灯等主体轮廓，清晰呈现算法对不同类别显著物体的识别能力，助力直观对比原始与识别效果，验证识别精度与完整性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73978" y="1257008"/>
            <a:ext cx="12263774" cy="4504282"/>
          </a:xfrm>
          <a:prstGeom prst="roundRect">
            <a:avLst>
              <a:gd name="adj" fmla="val 4391"/>
            </a:avLst>
          </a:prstGeom>
          <a:solidFill>
            <a:schemeClr val="bg1">
              <a:alpha val="96000"/>
            </a:schemeClr>
          </a:solidFill>
          <a:ln>
            <a:noFill/>
          </a:ln>
          <a:effectLst>
            <a:outerShdw blurRad="215900" dist="342900" dir="2700000" algn="tl" rotWithShape="0">
              <a:schemeClr val="bg1">
                <a:lumMod val="9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a:off x="2206" y="0"/>
            <a:ext cx="12187592" cy="6858000"/>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0 w 12190413"/>
              <a:gd name="connsiteY3" fmla="*/ 6859588 h 6859588"/>
              <a:gd name="connsiteX4" fmla="*/ 0 w 12190413"/>
              <a:gd name="connsiteY4" fmla="*/ 0 h 68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0413" h="6859588">
                <a:moveTo>
                  <a:pt x="0" y="0"/>
                </a:moveTo>
                <a:lnTo>
                  <a:pt x="12190413" y="0"/>
                </a:lnTo>
                <a:lnTo>
                  <a:pt x="12190413" y="6859588"/>
                </a:lnTo>
                <a:lnTo>
                  <a:pt x="0" y="6859588"/>
                </a:lnTo>
                <a:lnTo>
                  <a:pt x="0" y="0"/>
                </a:lnTo>
                <a:close/>
              </a:path>
            </a:pathLst>
          </a:custGeom>
          <a:blipFill dpi="0" rotWithShape="1">
            <a:blip r:embed="rId1">
              <a:alphaModFix amt="16000"/>
            </a:blip>
            <a:srcRect/>
            <a:stretch>
              <a:fillRect/>
            </a:stretch>
          </a:blip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圆角 21"/>
          <p:cNvSpPr/>
          <p:nvPr/>
        </p:nvSpPr>
        <p:spPr>
          <a:xfrm>
            <a:off x="4188426" y="1985185"/>
            <a:ext cx="3791342" cy="1056395"/>
          </a:xfrm>
          <a:prstGeom prst="round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3600" dirty="0">
                <a:solidFill>
                  <a:schemeClr val="bg1"/>
                </a:solidFill>
                <a:latin typeface="思源宋体 CN Heavy" panose="02020900000000000000" charset="-122"/>
                <a:ea typeface="思源宋体 CN Heavy" panose="02020900000000000000" charset="-122"/>
                <a:cs typeface="+mn-ea"/>
                <a:sym typeface="+mn-lt"/>
              </a:rPr>
              <a:t>05</a:t>
            </a:r>
            <a:endParaRPr kumimoji="1" lang="en-US" altLang="zh-CN" sz="3600" dirty="0">
              <a:solidFill>
                <a:schemeClr val="bg1"/>
              </a:solidFill>
              <a:latin typeface="思源宋体 CN Heavy" panose="02020900000000000000" charset="-122"/>
              <a:ea typeface="思源宋体 CN Heavy" panose="02020900000000000000" charset="-122"/>
              <a:cs typeface="+mn-ea"/>
              <a:sym typeface="+mn-lt"/>
            </a:endParaRPr>
          </a:p>
        </p:txBody>
      </p:sp>
      <p:sp>
        <p:nvSpPr>
          <p:cNvPr id="11" name="文本框 12"/>
          <p:cNvSpPr txBox="1"/>
          <p:nvPr/>
        </p:nvSpPr>
        <p:spPr>
          <a:xfrm>
            <a:off x="1455383" y="3309488"/>
            <a:ext cx="9281551" cy="921807"/>
          </a:xfrm>
          <a:prstGeom prst="rect">
            <a:avLst/>
          </a:prstGeom>
          <a:noFill/>
        </p:spPr>
        <p:txBody>
          <a:bodyPr wrap="square" rtlCol="0">
            <a:spAutoFit/>
          </a:bodyPr>
          <a:lstStyle/>
          <a:p>
            <a:pPr algn="ctr"/>
            <a:r>
              <a:rPr lang="en-US" altLang="zh-CN" sz="5400" b="1" dirty="0" err="1">
                <a:solidFill>
                  <a:srgbClr val="314D90"/>
                </a:solidFill>
                <a:latin typeface="思源宋体 CN Heavy" panose="02020900000000000000" charset="-122"/>
                <a:ea typeface="思源宋体 CN Heavy" panose="02020900000000000000" charset="-122"/>
                <a:cs typeface="+mn-ea"/>
                <a:sym typeface="+mn-lt"/>
              </a:rPr>
              <a:t>BASNet</a:t>
            </a:r>
            <a:endParaRPr lang="en-US" altLang="zh-CN" sz="5400" b="1" dirty="0">
              <a:solidFill>
                <a:srgbClr val="314D90"/>
              </a:solidFill>
              <a:latin typeface="思源宋体 CN Heavy" panose="02020900000000000000" charset="-122"/>
              <a:ea typeface="思源宋体 CN Heavy" panose="02020900000000000000" charset="-122"/>
              <a:cs typeface="+mn-ea"/>
              <a:sym typeface="+mn-lt"/>
            </a:endParaRPr>
          </a:p>
        </p:txBody>
      </p:sp>
      <p:sp>
        <p:nvSpPr>
          <p:cNvPr id="12" name="矩形 11"/>
          <p:cNvSpPr/>
          <p:nvPr/>
        </p:nvSpPr>
        <p:spPr>
          <a:xfrm>
            <a:off x="4514424" y="4373503"/>
            <a:ext cx="3139348" cy="76182"/>
          </a:xfrm>
          <a:prstGeom prst="rect">
            <a:avLst/>
          </a:prstGeom>
          <a:solidFill>
            <a:srgbClr val="314D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314D90"/>
              </a:solidFill>
              <a:latin typeface="Source Han Serif SC"/>
              <a:ea typeface="Source Han Serif SC"/>
              <a:cs typeface="+mn-ea"/>
              <a:sym typeface="+mn-lt"/>
            </a:endParaRPr>
          </a:p>
        </p:txBody>
      </p:sp>
      <p:pic>
        <p:nvPicPr>
          <p:cNvPr id="13" name="Picture 2" descr="查看图片"/>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70242" flipH="1">
            <a:off x="-777787" y="-1234760"/>
            <a:ext cx="5216906" cy="5212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7" presetClass="path" presetSubtype="0" accel="50000" decel="50000" fill="hold" nodeType="withEffect">
                                  <p:stCondLst>
                                    <p:cond delay="0"/>
                                  </p:stCondLst>
                                  <p:childTnLst>
                                    <p:animMotion origin="layout" path="M 4.66207E-7 -3.71442E-6 L 0.06694 0.04004 C 0.081 0.04907 0.10197 0.05393 0.12397 0.05393 C 0.14898 0.05393 0.16903 0.04907 0.18297 0.04004 L 0.25003 -3.71442E-6 " pathEditMode="relative" rAng="0" ptsTypes="AAAAA">
                                      <p:cBhvr>
                                        <p:cTn id="9" dur="2000" spd="-100000" fill="hold"/>
                                        <p:tgtEl>
                                          <p:spTgt spid="13"/>
                                        </p:tgtEl>
                                        <p:attrNameLst>
                                          <p:attrName>ppt_x</p:attrName>
                                          <p:attrName>ppt_y</p:attrName>
                                        </p:attrNameLst>
                                      </p:cBhvr>
                                      <p:rCtr x="12502" y="2685"/>
                                    </p:animMotion>
                                  </p:childTnLst>
                                </p:cTn>
                              </p:par>
                              <p:par>
                                <p:cTn id="10" presetID="22" presetClass="entr" presetSubtype="1" fill="hold" grpId="0" nodeType="withEffect">
                                  <p:stCondLst>
                                    <p:cond delay="175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grpId="0" nodeType="withEffect">
                                  <p:stCondLst>
                                    <p:cond delay="175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175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11" grpId="0"/>
      <p:bldP spid="1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09932" y="326916"/>
            <a:ext cx="4329699" cy="549148"/>
            <a:chOff x="965200" y="469900"/>
            <a:chExt cx="4330701" cy="549275"/>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算法架构</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6" name="图片 5"/>
          <p:cNvPicPr>
            <a:picLocks noChangeAspect="1"/>
          </p:cNvPicPr>
          <p:nvPr/>
        </p:nvPicPr>
        <p:blipFill>
          <a:blip r:embed="rId1"/>
          <a:stretch>
            <a:fillRect/>
          </a:stretch>
        </p:blipFill>
        <p:spPr>
          <a:xfrm>
            <a:off x="5667375" y="260581"/>
            <a:ext cx="5996727" cy="3665870"/>
          </a:xfrm>
          <a:prstGeom prst="rect">
            <a:avLst/>
          </a:prstGeom>
        </p:spPr>
      </p:pic>
      <p:pic>
        <p:nvPicPr>
          <p:cNvPr id="17" name="图片 16"/>
          <p:cNvPicPr>
            <a:picLocks noChangeAspect="1"/>
          </p:cNvPicPr>
          <p:nvPr/>
        </p:nvPicPr>
        <p:blipFill>
          <a:blip r:embed="rId2"/>
          <a:stretch>
            <a:fillRect/>
          </a:stretch>
        </p:blipFill>
        <p:spPr>
          <a:xfrm>
            <a:off x="2016714" y="1469186"/>
            <a:ext cx="2695575" cy="352425"/>
          </a:xfrm>
          <a:prstGeom prst="rect">
            <a:avLst/>
          </a:prstGeom>
        </p:spPr>
      </p:pic>
      <p:grpSp>
        <p:nvGrpSpPr>
          <p:cNvPr id="26" name="组合 25"/>
          <p:cNvGrpSpPr/>
          <p:nvPr/>
        </p:nvGrpSpPr>
        <p:grpSpPr>
          <a:xfrm>
            <a:off x="251673" y="993563"/>
            <a:ext cx="6096000" cy="2191093"/>
            <a:chOff x="323850" y="1327939"/>
            <a:chExt cx="6096000" cy="2191093"/>
          </a:xfrm>
        </p:grpSpPr>
        <p:sp>
          <p:nvSpPr>
            <p:cNvPr id="12" name="文本框 11"/>
            <p:cNvSpPr txBox="1"/>
            <p:nvPr/>
          </p:nvSpPr>
          <p:spPr>
            <a:xfrm>
              <a:off x="323850" y="1327939"/>
              <a:ext cx="6096000" cy="887422"/>
            </a:xfrm>
            <a:prstGeom prst="rect">
              <a:avLst/>
            </a:prstGeom>
            <a:noFill/>
          </p:spPr>
          <p:txBody>
            <a:bodyPr wrap="square">
              <a:spAutoFit/>
            </a:bodyPr>
            <a:lstStyle/>
            <a:p>
              <a:pPr algn="l">
                <a:lnSpc>
                  <a:spcPts val="2145"/>
                </a:lnSpc>
                <a:spcBef>
                  <a:spcPts val="1370"/>
                </a:spcBef>
                <a:spcAft>
                  <a:spcPts val="1030"/>
                </a:spcAft>
                <a:buNone/>
              </a:pPr>
              <a:r>
                <a:rPr lang="zh-CN" altLang="en-US" b="1" i="0" dirty="0">
                  <a:effectLst/>
                  <a:latin typeface="quote-cjk-patch"/>
                </a:rPr>
                <a:t>关键技术亮点</a:t>
              </a:r>
              <a:endParaRPr lang="zh-CN" altLang="en-US" b="1" i="0" dirty="0">
                <a:effectLst/>
                <a:latin typeface="quote-cjk-patch"/>
              </a:endParaRPr>
            </a:p>
            <a:p>
              <a:pPr algn="l">
                <a:lnSpc>
                  <a:spcPts val="2145"/>
                </a:lnSpc>
                <a:spcBef>
                  <a:spcPts val="1030"/>
                </a:spcBef>
                <a:spcAft>
                  <a:spcPts val="300"/>
                </a:spcAft>
                <a:buFont typeface="+mj-lt"/>
                <a:buAutoNum type="arabicPeriod"/>
              </a:pPr>
              <a:r>
                <a:rPr lang="zh-CN" altLang="en-US" b="1" i="0" dirty="0">
                  <a:effectLst/>
                  <a:latin typeface="quote-cjk-patch"/>
                </a:rPr>
                <a:t>混合损失函数</a:t>
              </a:r>
              <a:r>
                <a:rPr lang="zh-CN" altLang="en-US" b="0" i="0" dirty="0">
                  <a:effectLst/>
                  <a:latin typeface="quote-cjk-patch"/>
                </a:rPr>
                <a:t>：</a:t>
              </a:r>
              <a:endParaRPr lang="zh-CN" altLang="en-US" b="0" i="0" dirty="0">
                <a:effectLst/>
                <a:latin typeface="quote-cjk-patch"/>
              </a:endParaRPr>
            </a:p>
          </p:txBody>
        </p:sp>
        <p:sp>
          <p:nvSpPr>
            <p:cNvPr id="24" name="文本框 23"/>
            <p:cNvSpPr txBox="1"/>
            <p:nvPr/>
          </p:nvSpPr>
          <p:spPr>
            <a:xfrm>
              <a:off x="323850" y="2318703"/>
              <a:ext cx="6096000" cy="1200329"/>
            </a:xfrm>
            <a:prstGeom prst="rect">
              <a:avLst/>
            </a:prstGeom>
            <a:noFill/>
          </p:spPr>
          <p:txBody>
            <a:bodyPr wrap="square">
              <a:spAutoFit/>
            </a:bodyPr>
            <a:lstStyle/>
            <a:p>
              <a:r>
                <a:rPr lang="en-US" altLang="zh-CN" b="1" dirty="0"/>
                <a:t>2.</a:t>
              </a:r>
              <a:r>
                <a:rPr lang="zh-CN" altLang="en-US" b="1" dirty="0"/>
                <a:t>深度监督机制</a:t>
              </a:r>
              <a:r>
                <a:rPr lang="zh-CN" altLang="en-US" dirty="0"/>
                <a:t>：</a:t>
              </a:r>
              <a:endParaRPr lang="zh-CN" altLang="en-US" dirty="0"/>
            </a:p>
            <a:p>
              <a:pPr lvl="1"/>
              <a:r>
                <a:rPr lang="en-US" altLang="zh-CN" dirty="0"/>
                <a:t>8</a:t>
              </a:r>
              <a:r>
                <a:rPr lang="zh-CN" altLang="en-US" dirty="0"/>
                <a:t>个侧输出层（</a:t>
              </a:r>
              <a:r>
                <a:rPr lang="en-US" altLang="zh-CN" dirty="0"/>
                <a:t>d0-d7</a:t>
              </a:r>
              <a:r>
                <a:rPr lang="zh-CN" altLang="en-US" dirty="0"/>
                <a:t>）同时计算损失</a:t>
              </a:r>
              <a:endParaRPr lang="zh-CN" altLang="en-US" dirty="0"/>
            </a:p>
            <a:p>
              <a:pPr lvl="1"/>
              <a:r>
                <a:rPr lang="zh-CN" altLang="en-US" dirty="0"/>
                <a:t>浅层捕捉边界细节，深层提取语义信息</a:t>
              </a:r>
              <a:endParaRPr lang="zh-CN" altLang="en-US" dirty="0"/>
            </a:p>
            <a:p>
              <a:pPr lvl="1"/>
              <a:r>
                <a:rPr lang="zh-CN" altLang="en-US" dirty="0"/>
                <a:t>最终融合输出保留全分辨率预测</a:t>
              </a:r>
              <a:endParaRPr lang="zh-CN" altLang="en-US" dirty="0"/>
            </a:p>
          </p:txBody>
        </p:sp>
      </p:grpSp>
      <p:grpSp>
        <p:nvGrpSpPr>
          <p:cNvPr id="33" name="组合 32"/>
          <p:cNvGrpSpPr/>
          <p:nvPr/>
        </p:nvGrpSpPr>
        <p:grpSpPr>
          <a:xfrm>
            <a:off x="109932" y="3377305"/>
            <a:ext cx="4329699" cy="549148"/>
            <a:chOff x="965200" y="469900"/>
            <a:chExt cx="4330701" cy="549275"/>
          </a:xfrm>
        </p:grpSpPr>
        <p:grpSp>
          <p:nvGrpSpPr>
            <p:cNvPr id="34" name="组合 33"/>
            <p:cNvGrpSpPr/>
            <p:nvPr/>
          </p:nvGrpSpPr>
          <p:grpSpPr>
            <a:xfrm>
              <a:off x="965200" y="469900"/>
              <a:ext cx="4330701" cy="549275"/>
              <a:chOff x="965200" y="469900"/>
              <a:chExt cx="4330701" cy="501650"/>
            </a:xfrm>
            <a:solidFill>
              <a:schemeClr val="bg1"/>
            </a:solidFill>
          </p:grpSpPr>
          <p:sp>
            <p:nvSpPr>
              <p:cNvPr id="36" name="箭头: V 形 35"/>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37" name="箭头: V 形 36"/>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38" name="箭头: V 形 37"/>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35" name="TextBox 8"/>
            <p:cNvSpPr txBox="1">
              <a:spLocks noChangeArrowheads="1"/>
            </p:cNvSpPr>
            <p:nvPr/>
          </p:nvSpPr>
          <p:spPr bwMode="auto">
            <a:xfrm>
              <a:off x="965200" y="529272"/>
              <a:ext cx="3255323"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创新点总结</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sp>
        <p:nvSpPr>
          <p:cNvPr id="39" name="文本框 38"/>
          <p:cNvSpPr txBox="1"/>
          <p:nvPr/>
        </p:nvSpPr>
        <p:spPr>
          <a:xfrm>
            <a:off x="754976" y="3926451"/>
            <a:ext cx="10389273" cy="2746906"/>
          </a:xfrm>
          <a:prstGeom prst="rect">
            <a:avLst/>
          </a:prstGeom>
          <a:noFill/>
        </p:spPr>
        <p:txBody>
          <a:bodyPr wrap="square">
            <a:spAutoFit/>
          </a:bodyPr>
          <a:lstStyle/>
          <a:p>
            <a:pPr indent="457200" algn="l">
              <a:lnSpc>
                <a:spcPts val="2145"/>
              </a:lnSpc>
              <a:spcBef>
                <a:spcPts val="1030"/>
              </a:spcBef>
              <a:spcAft>
                <a:spcPts val="1030"/>
              </a:spcAft>
              <a:buFont typeface="+mj-lt"/>
              <a:buAutoNum type="arabicPeriod"/>
            </a:pPr>
            <a:r>
              <a:rPr lang="zh-CN" altLang="en-US" b="1" i="0" dirty="0">
                <a:effectLst/>
                <a:latin typeface="quote-cjk-patch"/>
              </a:rPr>
              <a:t>三重损失联合优化</a:t>
            </a:r>
            <a:br>
              <a:rPr lang="zh-CN" altLang="en-US" b="0" i="0" dirty="0">
                <a:effectLst/>
                <a:latin typeface="quote-cjk-patch"/>
              </a:rPr>
            </a:br>
            <a:r>
              <a:rPr lang="zh-CN" altLang="en-US" b="0" i="0" dirty="0">
                <a:effectLst/>
                <a:latin typeface="quote-cjk-patch"/>
              </a:rPr>
              <a:t>首次融合边界（</a:t>
            </a:r>
            <a:r>
              <a:rPr lang="en-US" altLang="zh-CN" b="0" i="0" dirty="0">
                <a:effectLst/>
                <a:latin typeface="quote-cjk-patch"/>
              </a:rPr>
              <a:t>BCE</a:t>
            </a:r>
            <a:r>
              <a:rPr lang="zh-CN" altLang="en-US" b="0" i="0" dirty="0">
                <a:effectLst/>
                <a:latin typeface="quote-cjk-patch"/>
              </a:rPr>
              <a:t>）、结构（</a:t>
            </a:r>
            <a:r>
              <a:rPr lang="en-US" altLang="zh-CN" b="0" i="0" dirty="0">
                <a:effectLst/>
                <a:latin typeface="quote-cjk-patch"/>
              </a:rPr>
              <a:t>SSIM</a:t>
            </a:r>
            <a:r>
              <a:rPr lang="zh-CN" altLang="en-US" b="0" i="0" dirty="0">
                <a:effectLst/>
                <a:latin typeface="quote-cjk-patch"/>
              </a:rPr>
              <a:t>）、区域（</a:t>
            </a:r>
            <a:r>
              <a:rPr lang="en-US" altLang="zh-CN" b="0" i="0" dirty="0" err="1">
                <a:effectLst/>
                <a:latin typeface="quote-cjk-patch"/>
              </a:rPr>
              <a:t>IoU</a:t>
            </a:r>
            <a:r>
              <a:rPr lang="zh-CN" altLang="en-US" b="0" i="0" dirty="0">
                <a:effectLst/>
                <a:latin typeface="quote-cjk-patch"/>
              </a:rPr>
              <a:t>）损失，全面提升预测质量</a:t>
            </a:r>
            <a:endParaRPr lang="zh-CN" altLang="en-US" b="0" i="0" dirty="0">
              <a:effectLst/>
              <a:latin typeface="quote-cjk-patch"/>
            </a:endParaRPr>
          </a:p>
          <a:p>
            <a:pPr algn="l">
              <a:lnSpc>
                <a:spcPts val="2145"/>
              </a:lnSpc>
              <a:spcBef>
                <a:spcPts val="300"/>
              </a:spcBef>
              <a:spcAft>
                <a:spcPts val="1030"/>
              </a:spcAft>
              <a:buFont typeface="+mj-lt"/>
              <a:buAutoNum type="arabicPeriod"/>
            </a:pPr>
            <a:r>
              <a:rPr lang="zh-CN" altLang="en-US" b="1" i="0" dirty="0">
                <a:effectLst/>
                <a:latin typeface="quote-cjk-patch"/>
              </a:rPr>
              <a:t>深度监督机制</a:t>
            </a:r>
            <a:br>
              <a:rPr lang="zh-CN" altLang="en-US" b="0" i="0" dirty="0">
                <a:effectLst/>
                <a:latin typeface="quote-cjk-patch"/>
              </a:rPr>
            </a:br>
            <a:r>
              <a:rPr lang="en-US" altLang="zh-CN" b="0" i="0" dirty="0">
                <a:effectLst/>
                <a:latin typeface="quote-cjk-patch"/>
              </a:rPr>
              <a:t>8</a:t>
            </a:r>
            <a:r>
              <a:rPr lang="zh-CN" altLang="en-US" b="0" i="0" dirty="0">
                <a:effectLst/>
                <a:latin typeface="quote-cjk-patch"/>
              </a:rPr>
              <a:t>层侧输出同时监督，缓解梯度消失，加速浅层收敛</a:t>
            </a:r>
            <a:endParaRPr lang="zh-CN" altLang="en-US" b="0" i="0" dirty="0">
              <a:effectLst/>
              <a:latin typeface="quote-cjk-patch"/>
            </a:endParaRPr>
          </a:p>
          <a:p>
            <a:pPr algn="l">
              <a:lnSpc>
                <a:spcPts val="2145"/>
              </a:lnSpc>
              <a:spcBef>
                <a:spcPts val="300"/>
              </a:spcBef>
              <a:spcAft>
                <a:spcPts val="1030"/>
              </a:spcAft>
              <a:buFont typeface="+mj-lt"/>
              <a:buAutoNum type="arabicPeriod"/>
            </a:pPr>
            <a:r>
              <a:rPr lang="zh-CN" altLang="en-US" b="1" i="0" dirty="0">
                <a:effectLst/>
                <a:latin typeface="quote-cjk-patch"/>
              </a:rPr>
              <a:t>轻量级架构</a:t>
            </a:r>
            <a:br>
              <a:rPr lang="zh-CN" altLang="en-US" b="0" i="0" dirty="0">
                <a:effectLst/>
                <a:latin typeface="quote-cjk-patch"/>
              </a:rPr>
            </a:br>
            <a:r>
              <a:rPr lang="zh-CN" altLang="en-US" b="0" i="0" dirty="0">
                <a:effectLst/>
                <a:latin typeface="quote-cjk-patch"/>
              </a:rPr>
              <a:t>单一模型</a:t>
            </a:r>
            <a:r>
              <a:rPr lang="en-US" altLang="zh-CN" b="0" i="0" dirty="0">
                <a:effectLst/>
                <a:latin typeface="quote-cjk-patch"/>
              </a:rPr>
              <a:t>4.7MB</a:t>
            </a:r>
            <a:r>
              <a:rPr lang="zh-CN" altLang="en-US" b="0" i="0" dirty="0">
                <a:effectLst/>
                <a:latin typeface="quote-cjk-patch"/>
              </a:rPr>
              <a:t>参数量，支持</a:t>
            </a:r>
            <a:r>
              <a:rPr lang="en-US" altLang="zh-CN" b="0" i="0" dirty="0">
                <a:effectLst/>
                <a:latin typeface="quote-cjk-patch"/>
              </a:rPr>
              <a:t>1080P</a:t>
            </a:r>
            <a:r>
              <a:rPr lang="zh-CN" altLang="en-US" b="0" i="0" dirty="0">
                <a:effectLst/>
                <a:latin typeface="quote-cjk-patch"/>
              </a:rPr>
              <a:t>实时推理（</a:t>
            </a:r>
            <a:r>
              <a:rPr lang="en-US" altLang="zh-CN" b="0" i="0" dirty="0">
                <a:effectLst/>
                <a:latin typeface="quote-cjk-patch"/>
              </a:rPr>
              <a:t>30+ FPS</a:t>
            </a:r>
            <a:r>
              <a:rPr lang="zh-CN" altLang="en-US" b="0" i="0" dirty="0">
                <a:effectLst/>
                <a:latin typeface="quote-cjk-patch"/>
              </a:rPr>
              <a:t>）</a:t>
            </a:r>
            <a:endParaRPr lang="zh-CN" altLang="en-US" b="0" i="0" dirty="0">
              <a:effectLst/>
              <a:latin typeface="quote-cjk-patch"/>
            </a:endParaRPr>
          </a:p>
          <a:p>
            <a:pPr algn="l">
              <a:lnSpc>
                <a:spcPts val="2145"/>
              </a:lnSpc>
              <a:spcBef>
                <a:spcPts val="300"/>
              </a:spcBef>
              <a:spcAft>
                <a:spcPts val="1030"/>
              </a:spcAft>
              <a:buFont typeface="+mj-lt"/>
              <a:buAutoNum type="arabicPeriod"/>
            </a:pPr>
            <a:r>
              <a:rPr lang="zh-CN" altLang="en-US" b="1" i="0" dirty="0">
                <a:effectLst/>
                <a:latin typeface="quote-cjk-patch"/>
              </a:rPr>
              <a:t>零预处理适配</a:t>
            </a:r>
            <a:br>
              <a:rPr lang="zh-CN" altLang="en-US" b="0" i="0" dirty="0">
                <a:effectLst/>
                <a:latin typeface="quote-cjk-patch"/>
              </a:rPr>
            </a:br>
            <a:r>
              <a:rPr lang="zh-CN" altLang="en-US" b="0" i="0" dirty="0">
                <a:effectLst/>
                <a:latin typeface="quote-cjk-patch"/>
              </a:rPr>
              <a:t>直接处理原始分辨率输入，无需固定尺寸裁剪</a:t>
            </a:r>
            <a:endParaRPr lang="zh-CN" altLang="en-US" b="0" i="0" dirty="0">
              <a:effectLst/>
              <a:latin typeface="quote-cjk-patch"/>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09932" y="170730"/>
            <a:ext cx="4329699" cy="861518"/>
            <a:chOff x="965200" y="313678"/>
            <a:chExt cx="4330701" cy="861717"/>
          </a:xfrm>
        </p:grpSpPr>
        <p:grpSp>
          <p:nvGrpSpPr>
            <p:cNvPr id="21" name="组合 20"/>
            <p:cNvGrpSpPr/>
            <p:nvPr/>
          </p:nvGrpSpPr>
          <p:grpSpPr>
            <a:xfrm>
              <a:off x="965200" y="469900"/>
              <a:ext cx="4330701" cy="549275"/>
              <a:chOff x="965200" y="469900"/>
              <a:chExt cx="4330701" cy="501650"/>
            </a:xfrm>
            <a:solidFill>
              <a:schemeClr val="bg1"/>
            </a:solidFill>
          </p:grpSpPr>
          <p:sp>
            <p:nvSpPr>
              <p:cNvPr id="15" name="箭头: V 形 14"/>
              <p:cNvSpPr/>
              <p:nvPr/>
            </p:nvSpPr>
            <p:spPr>
              <a:xfrm>
                <a:off x="4728335"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6" name="箭头: V 形 15"/>
              <p:cNvSpPr/>
              <p:nvPr/>
            </p:nvSpPr>
            <p:spPr>
              <a:xfrm>
                <a:off x="4158224" y="469900"/>
                <a:ext cx="567566"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srgbClr val="000000"/>
                  </a:solidFill>
                  <a:latin typeface="HarmonyOS Sans SC Medium"/>
                  <a:ea typeface="HarmonyOS Sans SC Medium"/>
                </a:endParaRPr>
              </a:p>
            </p:txBody>
          </p:sp>
          <p:sp>
            <p:nvSpPr>
              <p:cNvPr id="19" name="箭头: V 形 18"/>
              <p:cNvSpPr/>
              <p:nvPr/>
            </p:nvSpPr>
            <p:spPr>
              <a:xfrm>
                <a:off x="965200" y="469900"/>
                <a:ext cx="3190479" cy="501650"/>
              </a:xfrm>
              <a:prstGeom prst="chevr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srgbClr val="000000"/>
                  </a:solidFill>
                  <a:latin typeface="HarmonyOS Sans SC Medium"/>
                  <a:ea typeface="HarmonyOS Sans SC Medium"/>
                </a:endParaRPr>
              </a:p>
            </p:txBody>
          </p:sp>
        </p:grpSp>
        <p:sp>
          <p:nvSpPr>
            <p:cNvPr id="8" name="TextBox 8"/>
            <p:cNvSpPr txBox="1">
              <a:spLocks noChangeArrowheads="1"/>
            </p:cNvSpPr>
            <p:nvPr/>
          </p:nvSpPr>
          <p:spPr bwMode="auto">
            <a:xfrm>
              <a:off x="965200" y="313678"/>
              <a:ext cx="3255323" cy="86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defTabSz="914400">
                <a:defRPr/>
              </a:pP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实验性能对比（</a:t>
              </a:r>
              <a:r>
                <a:rPr lang="en-US" altLang="zh-CN" sz="2800" b="1" dirty="0">
                  <a:solidFill>
                    <a:srgbClr val="476AA2"/>
                  </a:solidFill>
                  <a:latin typeface="思源宋体 CN SemiBold" panose="02020600000000000000" charset="-122"/>
                  <a:ea typeface="思源宋体 CN SemiBold" panose="02020600000000000000" charset="-122"/>
                  <a:cs typeface="+mn-ea"/>
                  <a:sym typeface="+mn-lt"/>
                </a:rPr>
                <a:t>DUTS</a:t>
              </a:r>
              <a:r>
                <a:rPr lang="zh-CN" altLang="en-US" sz="2800" b="1" dirty="0">
                  <a:solidFill>
                    <a:srgbClr val="476AA2"/>
                  </a:solidFill>
                  <a:latin typeface="思源宋体 CN SemiBold" panose="02020600000000000000" charset="-122"/>
                  <a:ea typeface="思源宋体 CN SemiBold" panose="02020600000000000000" charset="-122"/>
                  <a:cs typeface="+mn-ea"/>
                  <a:sym typeface="+mn-lt"/>
                </a:rPr>
                <a:t>数据集）</a:t>
              </a:r>
              <a:endParaRPr lang="zh-CN" altLang="en-US" sz="2800" b="1" dirty="0">
                <a:solidFill>
                  <a:srgbClr val="476AA2"/>
                </a:solidFill>
                <a:latin typeface="思源宋体 CN SemiBold" panose="02020600000000000000" charset="-122"/>
                <a:ea typeface="思源宋体 CN SemiBold" panose="02020600000000000000" charset="-122"/>
                <a:cs typeface="+mn-ea"/>
                <a:sym typeface="+mn-lt"/>
              </a:endParaRPr>
            </a:p>
          </p:txBody>
        </p:sp>
      </p:grpSp>
      <p:pic>
        <p:nvPicPr>
          <p:cNvPr id="3" name="图片 2"/>
          <p:cNvPicPr>
            <a:picLocks noChangeAspect="1"/>
          </p:cNvPicPr>
          <p:nvPr/>
        </p:nvPicPr>
        <p:blipFill>
          <a:blip r:embed="rId1"/>
          <a:stretch>
            <a:fillRect/>
          </a:stretch>
        </p:blipFill>
        <p:spPr>
          <a:xfrm>
            <a:off x="2092587" y="1388459"/>
            <a:ext cx="7536536" cy="27037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8900000">
            <a:off x="4328220" y="4062672"/>
            <a:ext cx="1968532" cy="1968532"/>
          </a:xfrm>
          <a:prstGeom prst="blockArc">
            <a:avLst>
              <a:gd name="adj1" fmla="val 3780999"/>
              <a:gd name="adj2" fmla="val 20321677"/>
              <a:gd name="adj3" fmla="val 18694"/>
            </a:avLst>
          </a:prstGeom>
          <a:gradFill>
            <a:gsLst>
              <a:gs pos="13000">
                <a:schemeClr val="accent1"/>
              </a:gs>
              <a:gs pos="100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2700000">
            <a:off x="5111479" y="2684309"/>
            <a:ext cx="1968532" cy="1968532"/>
          </a:xfrm>
          <a:prstGeom prst="blockArc">
            <a:avLst>
              <a:gd name="adj1" fmla="val 4333997"/>
              <a:gd name="adj2" fmla="val 21509375"/>
              <a:gd name="adj3" fmla="val 18596"/>
            </a:avLst>
          </a:prstGeom>
          <a:gradFill>
            <a:gsLst>
              <a:gs pos="19000">
                <a:schemeClr val="accent1"/>
              </a:gs>
              <a:gs pos="87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299967" flipH="1">
            <a:off x="5882548" y="4035562"/>
            <a:ext cx="1968532" cy="1968532"/>
          </a:xfrm>
          <a:prstGeom prst="blockArc">
            <a:avLst>
              <a:gd name="adj1" fmla="val 1120196"/>
              <a:gd name="adj2" fmla="val 19441444"/>
              <a:gd name="adj3" fmla="val 16441"/>
            </a:avLst>
          </a:prstGeom>
          <a:gradFill>
            <a:gsLst>
              <a:gs pos="13000">
                <a:schemeClr val="accent1"/>
              </a:gs>
              <a:gs pos="100000">
                <a:schemeClr val="accent2"/>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182551" y="4335566"/>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634168" y="4335566"/>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408359" y="2939582"/>
            <a:ext cx="1368524" cy="1368524"/>
          </a:xfrm>
          <a:prstGeom prst="ellipse">
            <a:avLst/>
          </a:prstGeom>
          <a:solidFill>
            <a:schemeClr val="bg1"/>
          </a:solidFill>
          <a:ln w="12700" cap="sq">
            <a:noFill/>
            <a:miter/>
          </a:ln>
          <a:effectLst>
            <a:outerShdw blurRad="127000" sx="102000" sy="10200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053592" y="4717374"/>
            <a:ext cx="529676" cy="604908"/>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accent1"/>
          </a:solidFill>
          <a:ln w="763" cap="flat">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6596630" y="4749646"/>
            <a:ext cx="540368" cy="54036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822437" y="3387301"/>
            <a:ext cx="540368" cy="47308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763" cap="flat">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796754" y="1501204"/>
            <a:ext cx="4585793" cy="491924"/>
          </a:xfrm>
          <a:prstGeom prst="rect">
            <a:avLst/>
          </a:prstGeom>
          <a:noFill/>
          <a:ln>
            <a:noFill/>
          </a:ln>
        </p:spPr>
        <p:txBody>
          <a:bodyPr vert="horz" wrap="square" lIns="0" tIns="0" rIns="0" bIns="0" rtlCol="0" anchor="b"/>
          <a:lstStyle/>
          <a:p>
            <a:pPr algn="ctr">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Anaconda安装流程</a:t>
            </a:r>
            <a:endParaRPr kumimoji="1" lang="zh-CN" altLang="en-US"/>
          </a:p>
        </p:txBody>
      </p:sp>
      <p:sp>
        <p:nvSpPr>
          <p:cNvPr id="13" name="标题 1"/>
          <p:cNvSpPr txBox="1"/>
          <p:nvPr/>
        </p:nvSpPr>
        <p:spPr>
          <a:xfrm>
            <a:off x="3796754" y="1980202"/>
            <a:ext cx="4585793" cy="65596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创建新环境并指定Python版本，使用conda install命令添加PyTorch，若需GPU支持，可按需添加相应参数。</a:t>
            </a:r>
            <a:endParaRPr kumimoji="1" lang="zh-CN" altLang="en-US"/>
          </a:p>
        </p:txBody>
      </p:sp>
      <p:sp>
        <p:nvSpPr>
          <p:cNvPr id="14" name="标题 1"/>
          <p:cNvSpPr txBox="1"/>
          <p:nvPr/>
        </p:nvSpPr>
        <p:spPr>
          <a:xfrm>
            <a:off x="8229600" y="4271669"/>
            <a:ext cx="3289300" cy="49192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安装对比考量</a:t>
            </a:r>
            <a:endParaRPr kumimoji="1" lang="zh-CN" altLang="en-US"/>
          </a:p>
        </p:txBody>
      </p:sp>
      <p:sp>
        <p:nvSpPr>
          <p:cNvPr id="15" name="标题 1"/>
          <p:cNvSpPr txBox="1"/>
          <p:nvPr/>
        </p:nvSpPr>
        <p:spPr>
          <a:xfrm>
            <a:off x="8229600" y="4750666"/>
            <a:ext cx="3289300" cy="95925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Anaconda适合复杂依赖项目，提供统一管理；pip更灵活，适用于已有环境的扩展，可根据项目需求选择。</a:t>
            </a:r>
            <a:endParaRPr kumimoji="1" lang="zh-CN" altLang="en-US"/>
          </a:p>
        </p:txBody>
      </p:sp>
      <p:sp>
        <p:nvSpPr>
          <p:cNvPr id="16" name="标题 1"/>
          <p:cNvSpPr txBox="1"/>
          <p:nvPr/>
        </p:nvSpPr>
        <p:spPr>
          <a:xfrm>
            <a:off x="699597" y="4271669"/>
            <a:ext cx="3251201" cy="491924"/>
          </a:xfrm>
          <a:prstGeom prst="rect">
            <a:avLst/>
          </a:prstGeom>
          <a:noFill/>
          <a:ln>
            <a:noFill/>
          </a:ln>
        </p:spPr>
        <p:txBody>
          <a:bodyPr vert="horz" wrap="square" lIns="0" tIns="0" rIns="0" bIns="0" rtlCol="0" anchor="b"/>
          <a:lstStyle/>
          <a:p>
            <a:pPr algn="r">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pip安装步骤</a:t>
            </a:r>
            <a:endParaRPr kumimoji="1" lang="zh-CN" altLang="en-US"/>
          </a:p>
        </p:txBody>
      </p:sp>
      <p:sp>
        <p:nvSpPr>
          <p:cNvPr id="17" name="标题 1"/>
          <p:cNvSpPr txBox="1"/>
          <p:nvPr/>
        </p:nvSpPr>
        <p:spPr>
          <a:xfrm>
            <a:off x="660398" y="4750666"/>
            <a:ext cx="3290400" cy="959253"/>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确保已安装Python和pip，运行pip install torch torchvision torchaudio，按需添加CUDA版本参数，完成安装。</a:t>
            </a:r>
            <a:endParaRPr kumimoji="1" lang="zh-CN" altLang="en-US"/>
          </a:p>
        </p:txBody>
      </p:sp>
      <p:sp>
        <p:nvSpPr>
          <p:cNvPr id="18"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安装PyTorch</a:t>
            </a:r>
            <a:endParaRPr kumimoji="1" lang="zh-CN" altLang="en-US"/>
          </a:p>
        </p:txBody>
      </p:sp>
      <p:sp>
        <p:nvSpPr>
          <p:cNvPr id="20"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270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88828"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260368" y="699068"/>
            <a:ext cx="4603672" cy="5151375"/>
          </a:xfrm>
          <a:prstGeom prst="rect">
            <a:avLst/>
          </a:prstGeom>
          <a:noFill/>
          <a:ln>
            <a:noFill/>
          </a:ln>
        </p:spPr>
      </p:pic>
      <p:sp>
        <p:nvSpPr>
          <p:cNvPr id="5" name="标题 1"/>
          <p:cNvSpPr txBox="1"/>
          <p:nvPr/>
        </p:nvSpPr>
        <p:spPr>
          <a:xfrm>
            <a:off x="11739916"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2700000">
            <a:off x="7189696" y="514490"/>
            <a:ext cx="1132623" cy="1132620"/>
          </a:xfrm>
          <a:custGeom>
            <a:avLst/>
            <a:gdLst>
              <a:gd name="connsiteX0" fmla="*/ 844421 w 1132623"/>
              <a:gd name="connsiteY0" fmla="*/ 115719 h 1132620"/>
              <a:gd name="connsiteX1" fmla="*/ 960140 w 1132623"/>
              <a:gd name="connsiteY1" fmla="*/ 115719 h 1132620"/>
              <a:gd name="connsiteX2" fmla="*/ 960140 w 1132623"/>
              <a:gd name="connsiteY2" fmla="*/ 0 h 1132620"/>
              <a:gd name="connsiteX3" fmla="*/ 1016904 w 1132623"/>
              <a:gd name="connsiteY3" fmla="*/ 0 h 1132620"/>
              <a:gd name="connsiteX4" fmla="*/ 1016904 w 1132623"/>
              <a:gd name="connsiteY4" fmla="*/ 115719 h 1132620"/>
              <a:gd name="connsiteX5" fmla="*/ 1132623 w 1132623"/>
              <a:gd name="connsiteY5" fmla="*/ 115719 h 1132620"/>
              <a:gd name="connsiteX6" fmla="*/ 1132623 w 1132623"/>
              <a:gd name="connsiteY6" fmla="*/ 172483 h 1132620"/>
              <a:gd name="connsiteX7" fmla="*/ 1016904 w 1132623"/>
              <a:gd name="connsiteY7" fmla="*/ 172483 h 1132620"/>
              <a:gd name="connsiteX8" fmla="*/ 1016904 w 1132623"/>
              <a:gd name="connsiteY8" fmla="*/ 288202 h 1132620"/>
              <a:gd name="connsiteX9" fmla="*/ 960140 w 1132623"/>
              <a:gd name="connsiteY9" fmla="*/ 288202 h 1132620"/>
              <a:gd name="connsiteX10" fmla="*/ 960140 w 1132623"/>
              <a:gd name="connsiteY10" fmla="*/ 172483 h 1132620"/>
              <a:gd name="connsiteX11" fmla="*/ 844421 w 1132623"/>
              <a:gd name="connsiteY11" fmla="*/ 172483 h 1132620"/>
              <a:gd name="connsiteX12" fmla="*/ 422211 w 1132623"/>
              <a:gd name="connsiteY12" fmla="*/ 537928 h 1132620"/>
              <a:gd name="connsiteX13" fmla="*/ 537929 w 1132623"/>
              <a:gd name="connsiteY13" fmla="*/ 537928 h 1132620"/>
              <a:gd name="connsiteX14" fmla="*/ 537929 w 1132623"/>
              <a:gd name="connsiteY14" fmla="*/ 422209 h 1132620"/>
              <a:gd name="connsiteX15" fmla="*/ 594693 w 1132623"/>
              <a:gd name="connsiteY15" fmla="*/ 422209 h 1132620"/>
              <a:gd name="connsiteX16" fmla="*/ 594693 w 1132623"/>
              <a:gd name="connsiteY16" fmla="*/ 537928 h 1132620"/>
              <a:gd name="connsiteX17" fmla="*/ 710412 w 1132623"/>
              <a:gd name="connsiteY17" fmla="*/ 537928 h 1132620"/>
              <a:gd name="connsiteX18" fmla="*/ 710412 w 1132623"/>
              <a:gd name="connsiteY18" fmla="*/ 594692 h 1132620"/>
              <a:gd name="connsiteX19" fmla="*/ 594693 w 1132623"/>
              <a:gd name="connsiteY19" fmla="*/ 594692 h 1132620"/>
              <a:gd name="connsiteX20" fmla="*/ 594693 w 1132623"/>
              <a:gd name="connsiteY20" fmla="*/ 710411 h 1132620"/>
              <a:gd name="connsiteX21" fmla="*/ 537929 w 1132623"/>
              <a:gd name="connsiteY21" fmla="*/ 710411 h 1132620"/>
              <a:gd name="connsiteX22" fmla="*/ 537930 w 1132623"/>
              <a:gd name="connsiteY22" fmla="*/ 594692 h 1132620"/>
              <a:gd name="connsiteX23" fmla="*/ 422210 w 1132623"/>
              <a:gd name="connsiteY23" fmla="*/ 594692 h 1132620"/>
              <a:gd name="connsiteX24" fmla="*/ 1 w 1132623"/>
              <a:gd name="connsiteY24" fmla="*/ 960137 h 1132620"/>
              <a:gd name="connsiteX25" fmla="*/ 115719 w 1132623"/>
              <a:gd name="connsiteY25" fmla="*/ 960137 h 1132620"/>
              <a:gd name="connsiteX26" fmla="*/ 115719 w 1132623"/>
              <a:gd name="connsiteY26" fmla="*/ 844418 h 1132620"/>
              <a:gd name="connsiteX27" fmla="*/ 172484 w 1132623"/>
              <a:gd name="connsiteY27" fmla="*/ 844418 h 1132620"/>
              <a:gd name="connsiteX28" fmla="*/ 172483 w 1132623"/>
              <a:gd name="connsiteY28" fmla="*/ 960137 h 1132620"/>
              <a:gd name="connsiteX29" fmla="*/ 288203 w 1132623"/>
              <a:gd name="connsiteY29" fmla="*/ 960137 h 1132620"/>
              <a:gd name="connsiteX30" fmla="*/ 288202 w 1132623"/>
              <a:gd name="connsiteY30" fmla="*/ 1016901 h 1132620"/>
              <a:gd name="connsiteX31" fmla="*/ 172483 w 1132623"/>
              <a:gd name="connsiteY31" fmla="*/ 1016901 h 1132620"/>
              <a:gd name="connsiteX32" fmla="*/ 172484 w 1132623"/>
              <a:gd name="connsiteY32" fmla="*/ 1132620 h 1132620"/>
              <a:gd name="connsiteX33" fmla="*/ 115719 w 1132623"/>
              <a:gd name="connsiteY33" fmla="*/ 1132620 h 1132620"/>
              <a:gd name="connsiteX34" fmla="*/ 115720 w 1132623"/>
              <a:gd name="connsiteY34" fmla="*/ 1016901 h 1132620"/>
              <a:gd name="connsiteX35" fmla="*/ 0 w 1132623"/>
              <a:gd name="connsiteY35" fmla="*/ 1016901 h 1132620"/>
            </a:gdLst>
            <a:ahLst/>
            <a:cxnLst/>
            <a:rect l="l" t="t" r="r" b="b"/>
            <a:pathLst>
              <a:path w="1132623" h="1132620">
                <a:moveTo>
                  <a:pt x="844421" y="115719"/>
                </a:moveTo>
                <a:lnTo>
                  <a:pt x="960140" y="115719"/>
                </a:lnTo>
                <a:lnTo>
                  <a:pt x="960140" y="0"/>
                </a:lnTo>
                <a:lnTo>
                  <a:pt x="1016904" y="0"/>
                </a:lnTo>
                <a:lnTo>
                  <a:pt x="1016904" y="115719"/>
                </a:lnTo>
                <a:lnTo>
                  <a:pt x="1132623" y="115719"/>
                </a:lnTo>
                <a:lnTo>
                  <a:pt x="1132623" y="172483"/>
                </a:lnTo>
                <a:lnTo>
                  <a:pt x="1016904" y="172483"/>
                </a:lnTo>
                <a:lnTo>
                  <a:pt x="1016904" y="288202"/>
                </a:lnTo>
                <a:lnTo>
                  <a:pt x="960140" y="288202"/>
                </a:lnTo>
                <a:lnTo>
                  <a:pt x="960140" y="172483"/>
                </a:lnTo>
                <a:lnTo>
                  <a:pt x="844421" y="172483"/>
                </a:lnTo>
                <a:close/>
                <a:moveTo>
                  <a:pt x="422211" y="537928"/>
                </a:moveTo>
                <a:lnTo>
                  <a:pt x="537929" y="537928"/>
                </a:lnTo>
                <a:lnTo>
                  <a:pt x="537929" y="422209"/>
                </a:lnTo>
                <a:lnTo>
                  <a:pt x="594693" y="422209"/>
                </a:lnTo>
                <a:lnTo>
                  <a:pt x="594693" y="537928"/>
                </a:lnTo>
                <a:lnTo>
                  <a:pt x="710412" y="537928"/>
                </a:lnTo>
                <a:lnTo>
                  <a:pt x="710412" y="594692"/>
                </a:lnTo>
                <a:lnTo>
                  <a:pt x="594693" y="594692"/>
                </a:lnTo>
                <a:lnTo>
                  <a:pt x="594693" y="710411"/>
                </a:lnTo>
                <a:lnTo>
                  <a:pt x="537929" y="710411"/>
                </a:lnTo>
                <a:lnTo>
                  <a:pt x="537930" y="594692"/>
                </a:lnTo>
                <a:lnTo>
                  <a:pt x="422210" y="594692"/>
                </a:lnTo>
                <a:close/>
                <a:moveTo>
                  <a:pt x="1" y="960137"/>
                </a:moveTo>
                <a:lnTo>
                  <a:pt x="115719" y="960137"/>
                </a:lnTo>
                <a:lnTo>
                  <a:pt x="115719" y="844418"/>
                </a:lnTo>
                <a:lnTo>
                  <a:pt x="172484" y="844418"/>
                </a:lnTo>
                <a:lnTo>
                  <a:pt x="172483" y="960137"/>
                </a:lnTo>
                <a:lnTo>
                  <a:pt x="288203" y="960137"/>
                </a:lnTo>
                <a:lnTo>
                  <a:pt x="288202" y="1016901"/>
                </a:lnTo>
                <a:lnTo>
                  <a:pt x="172483" y="1016901"/>
                </a:lnTo>
                <a:lnTo>
                  <a:pt x="172484" y="1132620"/>
                </a:lnTo>
                <a:lnTo>
                  <a:pt x="115719" y="1132620"/>
                </a:lnTo>
                <a:lnTo>
                  <a:pt x="115720" y="1016901"/>
                </a:lnTo>
                <a:lnTo>
                  <a:pt x="0" y="101690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5877835" y="1916855"/>
            <a:ext cx="608637" cy="608637"/>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524263" y="1602163"/>
            <a:ext cx="770159" cy="770159"/>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265813"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61427"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5096749" y="2871647"/>
            <a:ext cx="6577155" cy="2177094"/>
          </a:xfrm>
          <a:prstGeom prst="rect">
            <a:avLst/>
          </a:prstGeom>
          <a:noFill/>
          <a:ln>
            <a:noFill/>
          </a:ln>
        </p:spPr>
        <p:txBody>
          <a:bodyPr vert="horz" wrap="square" lIns="0" tIns="0" rIns="0" bIns="0" rtlCol="0" anchor="ctr"/>
          <a:lstStyle/>
          <a:p>
            <a:pPr algn="r">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总结与展望</a:t>
            </a:r>
            <a:endParaRPr kumimoji="1" lang="zh-CN" altLang="en-US"/>
          </a:p>
        </p:txBody>
      </p:sp>
      <p:sp>
        <p:nvSpPr>
          <p:cNvPr id="12" name="标题 1"/>
          <p:cNvSpPr txBox="1"/>
          <p:nvPr/>
        </p:nvSpPr>
        <p:spPr>
          <a:xfrm flipH="1">
            <a:off x="5785181" y="5103584"/>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539468" y="1705660"/>
            <a:ext cx="2924969" cy="1223355"/>
          </a:xfrm>
          <a:prstGeom prst="rect">
            <a:avLst/>
          </a:prstGeom>
          <a:noFill/>
          <a:ln>
            <a:noFill/>
          </a:ln>
        </p:spPr>
        <p:txBody>
          <a:bodyPr vert="horz" wrap="square" lIns="0" tIns="0" rIns="0" bIns="0" rtlCol="0" anchor="b"/>
          <a:lstStyle/>
          <a:p>
            <a:pPr algn="r">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14" name="标题 1"/>
          <p:cNvSpPr txBox="1"/>
          <p:nvPr/>
        </p:nvSpPr>
        <p:spPr>
          <a:xfrm>
            <a:off x="10617843" y="30037"/>
            <a:ext cx="1602676" cy="2898978"/>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05</a:t>
            </a:r>
            <a:endParaRPr kumimoji="1" lang="zh-CN" altLang="en-US"/>
          </a:p>
        </p:txBody>
      </p:sp>
      <p:sp>
        <p:nvSpPr>
          <p:cNvPr id="15"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43905" y="3453577"/>
            <a:ext cx="2880000" cy="648000"/>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成果回顾</a:t>
            </a:r>
            <a:endParaRPr kumimoji="1" lang="zh-CN" altLang="en-US"/>
          </a:p>
        </p:txBody>
      </p:sp>
      <p:sp>
        <p:nvSpPr>
          <p:cNvPr id="4" name="标题 1"/>
          <p:cNvSpPr txBox="1"/>
          <p:nvPr/>
        </p:nvSpPr>
        <p:spPr>
          <a:xfrm>
            <a:off x="1154795" y="3948074"/>
            <a:ext cx="2867660" cy="1632498"/>
          </a:xfrm>
          <a:prstGeom prst="rect">
            <a:avLst/>
          </a:prstGeom>
          <a:noFill/>
          <a:ln>
            <a:noFill/>
          </a:ln>
        </p:spPr>
        <p:txBody>
          <a:bodyPr vert="horz" wrap="square" lIns="91440" tIns="45720" rIns="91440" bIns="45720" rtlCol="0" anchor="t"/>
          <a:lstStyle/>
          <a:p>
            <a:pPr marL="171450" indent="-171450">
              <a:lnSpc>
                <a:spcPct val="150000"/>
              </a:lnSpc>
              <a:buFont typeface="Arial" panose="020B0604020202020204" pitchFamily="34" charset="0"/>
              <a:buChar char="•"/>
            </a:pPr>
            <a:r>
              <a:rPr kumimoji="1" lang="zh-CN" altLang="en-US" sz="1200" dirty="0"/>
              <a:t>复现基于深度监督和短连接的显著性检测算法（</a:t>
            </a:r>
            <a:r>
              <a:rPr kumimoji="1" lang="en-US" altLang="zh-CN" sz="1200" dirty="0"/>
              <a:t>DSS</a:t>
            </a:r>
            <a:r>
              <a:rPr kumimoji="1" lang="zh-CN" altLang="en-US" sz="1200" dirty="0"/>
              <a:t>）</a:t>
            </a:r>
            <a:endParaRPr kumimoji="1" lang="en-US" altLang="zh-CN" sz="1200" dirty="0"/>
          </a:p>
          <a:p>
            <a:pPr marL="171450" indent="-171450">
              <a:lnSpc>
                <a:spcPct val="150000"/>
              </a:lnSpc>
              <a:buFont typeface="Arial" panose="020B0604020202020204" pitchFamily="34" charset="0"/>
              <a:buChar char="•"/>
            </a:pPr>
            <a:r>
              <a:rPr kumimoji="1" lang="zh-CN" altLang="en-US" sz="1200" dirty="0"/>
              <a:t>实现弱监督 </a:t>
            </a:r>
            <a:r>
              <a:rPr kumimoji="1" lang="en-US" altLang="zh-CN" sz="1200" dirty="0" err="1"/>
              <a:t>Scribble_Saliency</a:t>
            </a:r>
            <a:r>
              <a:rPr kumimoji="1" lang="en-US" altLang="zh-CN" sz="1200" dirty="0"/>
              <a:t> </a:t>
            </a:r>
            <a:r>
              <a:rPr kumimoji="1" lang="zh-CN" altLang="en-US" sz="1200" dirty="0"/>
              <a:t>算法，通过涂鸦标注降低数据成本，证明弱监督方法在复杂场景中的可行性</a:t>
            </a:r>
            <a:endParaRPr kumimoji="1" lang="en-US" altLang="zh-CN" sz="1200" dirty="0"/>
          </a:p>
          <a:p>
            <a:pPr marL="171450" indent="-171450">
              <a:lnSpc>
                <a:spcPct val="150000"/>
              </a:lnSpc>
              <a:buFont typeface="Arial" panose="020B0604020202020204" pitchFamily="34" charset="0"/>
              <a:buChar char="•"/>
            </a:pPr>
            <a:r>
              <a:rPr kumimoji="1" lang="zh-CN" altLang="en-US" sz="1200" dirty="0"/>
              <a:t>提出无监督显著物体分割算法改进，引入 </a:t>
            </a:r>
            <a:r>
              <a:rPr kumimoji="1" lang="en-US" altLang="zh-CN" sz="1200" dirty="0"/>
              <a:t>CBAM </a:t>
            </a:r>
            <a:r>
              <a:rPr kumimoji="1" lang="zh-CN" altLang="en-US" sz="1200" dirty="0"/>
              <a:t>注意力机制，验证注意力模块对边缘细节的增强作用</a:t>
            </a:r>
            <a:endParaRPr kumimoji="1" lang="zh-CN" altLang="en-US" sz="1200" dirty="0"/>
          </a:p>
        </p:txBody>
      </p:sp>
      <p:sp>
        <p:nvSpPr>
          <p:cNvPr id="5" name="标题 1"/>
          <p:cNvSpPr txBox="1"/>
          <p:nvPr/>
        </p:nvSpPr>
        <p:spPr>
          <a:xfrm>
            <a:off x="4675050" y="3453577"/>
            <a:ext cx="2880000" cy="648000"/>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092980">
                    <a:alpha val="100000"/>
                  </a:srgbClr>
                </a:solidFill>
                <a:latin typeface="Source Han Sans CN Bold" panose="020B0800000000000000" charset="-122"/>
                <a:ea typeface="Source Han Sans CN Bold" panose="020B0800000000000000" charset="-122"/>
                <a:cs typeface="Source Han Sans CN Bold" panose="020B0800000000000000" charset="-122"/>
              </a:rPr>
              <a:t>经验分享</a:t>
            </a:r>
            <a:endParaRPr kumimoji="1" lang="zh-CN" altLang="en-US"/>
          </a:p>
        </p:txBody>
      </p:sp>
      <p:sp>
        <p:nvSpPr>
          <p:cNvPr id="6" name="标题 1"/>
          <p:cNvSpPr txBox="1"/>
          <p:nvPr/>
        </p:nvSpPr>
        <p:spPr>
          <a:xfrm>
            <a:off x="4673600" y="4177476"/>
            <a:ext cx="2882900" cy="1632498"/>
          </a:xfrm>
          <a:prstGeom prst="rect">
            <a:avLst/>
          </a:prstGeom>
          <a:noFill/>
          <a:ln>
            <a:noFill/>
          </a:ln>
        </p:spPr>
        <p:txBody>
          <a:bodyPr vert="horz" wrap="square" lIns="91440" tIns="45720" rIns="91440" bIns="45720" rtlCol="0" anchor="t"/>
          <a:lstStyle/>
          <a:p>
            <a:pPr>
              <a:lnSpc>
                <a:spcPct val="150000"/>
              </a:lnSpc>
            </a:pPr>
            <a:r>
              <a:rPr kumimoji="1" lang="zh-CN" altLang="en-US" sz="1400" dirty="0"/>
              <a:t>环境与依赖管理：</a:t>
            </a:r>
            <a:endParaRPr kumimoji="1" lang="en-US" altLang="zh-CN" sz="1400" dirty="0"/>
          </a:p>
          <a:p>
            <a:pPr>
              <a:lnSpc>
                <a:spcPct val="150000"/>
              </a:lnSpc>
            </a:pPr>
            <a:r>
              <a:rPr kumimoji="1" lang="zh-CN" altLang="en-US" sz="1400" dirty="0"/>
              <a:t>使用了虚拟环境和</a:t>
            </a:r>
            <a:r>
              <a:rPr kumimoji="1" lang="en-US" altLang="zh-CN" sz="1400" dirty="0" err="1"/>
              <a:t>cuda</a:t>
            </a:r>
            <a:r>
              <a:rPr kumimoji="1" lang="zh-CN" altLang="en-US" sz="1400" dirty="0"/>
              <a:t>优化加速</a:t>
            </a:r>
            <a:endParaRPr kumimoji="1" lang="en-US" altLang="zh-CN" sz="1400" dirty="0"/>
          </a:p>
          <a:p>
            <a:pPr>
              <a:lnSpc>
                <a:spcPct val="150000"/>
              </a:lnSpc>
            </a:pPr>
            <a:r>
              <a:rPr kumimoji="1" lang="zh-CN" altLang="en-US" sz="1400" dirty="0"/>
              <a:t>模型训练优化：</a:t>
            </a:r>
            <a:endParaRPr kumimoji="1" lang="en-US" altLang="zh-CN" sz="1400" dirty="0"/>
          </a:p>
          <a:p>
            <a:pPr>
              <a:lnSpc>
                <a:spcPct val="150000"/>
              </a:lnSpc>
            </a:pPr>
            <a:r>
              <a:rPr kumimoji="1" lang="zh-CN" altLang="en-US" sz="1400" dirty="0"/>
              <a:t>使用了多尺度损失函数和渐进式课程学习等方法优化模型</a:t>
            </a:r>
            <a:endParaRPr kumimoji="1" lang="zh-CN" altLang="en-US" sz="1400" dirty="0"/>
          </a:p>
        </p:txBody>
      </p:sp>
      <p:sp>
        <p:nvSpPr>
          <p:cNvPr id="7" name="标题 1"/>
          <p:cNvSpPr txBox="1"/>
          <p:nvPr/>
        </p:nvSpPr>
        <p:spPr>
          <a:xfrm>
            <a:off x="8206195" y="3453577"/>
            <a:ext cx="2880000" cy="648000"/>
          </a:xfrm>
          <a:prstGeom prst="rect">
            <a:avLst/>
          </a:prstGeom>
          <a:noFill/>
          <a:ln>
            <a:noFill/>
          </a:ln>
        </p:spPr>
        <p:txBody>
          <a:bodyPr vert="horz" wrap="square" lIns="91440" tIns="45720" rIns="91440" bIns="45720" rtlCol="0" anchor="ctr"/>
          <a:lstStyle/>
          <a:p>
            <a:pPr algn="ctr">
              <a:lnSpc>
                <a:spcPct val="12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团队协作</a:t>
            </a:r>
            <a:endParaRPr kumimoji="1" lang="zh-CN" altLang="en-US"/>
          </a:p>
        </p:txBody>
      </p:sp>
      <p:sp>
        <p:nvSpPr>
          <p:cNvPr id="8" name="标题 1"/>
          <p:cNvSpPr txBox="1"/>
          <p:nvPr/>
        </p:nvSpPr>
        <p:spPr>
          <a:xfrm>
            <a:off x="8204745" y="4177476"/>
            <a:ext cx="3035910" cy="1632498"/>
          </a:xfrm>
          <a:prstGeom prst="rect">
            <a:avLst/>
          </a:prstGeom>
          <a:noFill/>
          <a:ln>
            <a:noFill/>
          </a:ln>
        </p:spPr>
        <p:txBody>
          <a:bodyPr vert="horz" wrap="square" lIns="91440" tIns="45720" rIns="91440" bIns="45720" rtlCol="0" anchor="t"/>
          <a:lstStyle/>
          <a:p>
            <a:pPr marL="171450" indent="-171450">
              <a:lnSpc>
                <a:spcPct val="150000"/>
              </a:lnSpc>
              <a:buFont typeface="Arial" panose="020B0604020202020204" pitchFamily="34" charset="0"/>
              <a:buChar char="•"/>
            </a:pPr>
            <a:r>
              <a:rPr kumimoji="1" lang="zh-CN" altLang="en-US" sz="1200" dirty="0"/>
              <a:t>通过 </a:t>
            </a:r>
            <a:r>
              <a:rPr kumimoji="1" lang="en-US" altLang="zh-CN" sz="1200" dirty="0"/>
              <a:t>GitHub </a:t>
            </a:r>
            <a:r>
              <a:rPr kumimoji="1" lang="zh-CN" altLang="en-US" sz="1200" dirty="0"/>
              <a:t>分支管理实现代码协同开发，主分支保持稳定，功能分支独立迭代，定期通过</a:t>
            </a:r>
            <a:r>
              <a:rPr kumimoji="1" lang="en-US" altLang="zh-CN" sz="1200" dirty="0"/>
              <a:t>git pull/push</a:t>
            </a:r>
            <a:r>
              <a:rPr kumimoji="1" lang="zh-CN" altLang="en-US" sz="1200" dirty="0"/>
              <a:t>同步进度 。</a:t>
            </a:r>
            <a:endParaRPr kumimoji="1" lang="zh-CN" altLang="en-US" sz="1200" dirty="0"/>
          </a:p>
          <a:p>
            <a:pPr marL="171450" indent="-171450">
              <a:lnSpc>
                <a:spcPct val="150000"/>
              </a:lnSpc>
              <a:buFont typeface="Arial" panose="020B0604020202020204" pitchFamily="34" charset="0"/>
              <a:buChar char="•"/>
            </a:pPr>
            <a:r>
              <a:rPr kumimoji="1" lang="zh-CN" altLang="en-US" sz="1200" dirty="0"/>
              <a:t>分工模式：算法组负责模型复现与改进，工程组聚焦环境部署与数据预处理，测试组执行消融实验与指标评估，提升协作效率 。</a:t>
            </a:r>
            <a:endParaRPr kumimoji="1" lang="zh-CN" altLang="en-US" sz="1200" dirty="0"/>
          </a:p>
        </p:txBody>
      </p:sp>
      <p:sp>
        <p:nvSpPr>
          <p:cNvPr id="9" name="标题 1"/>
          <p:cNvSpPr txBox="1"/>
          <p:nvPr/>
        </p:nvSpPr>
        <p:spPr>
          <a:xfrm>
            <a:off x="1516440" y="193038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accent1"/>
            </a:solidFill>
            <a:miter/>
          </a:ln>
          <a:effectLst/>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a:off x="1516446" y="1741530"/>
            <a:ext cx="2134919" cy="1319994"/>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1516440" y="160869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60000"/>
                  <a:lumOff val="40000"/>
                  <a:alpha val="100000"/>
                </a:schemeClr>
              </a:gs>
            </a:gsLst>
            <a:lin ang="5400000" scaled="0"/>
          </a:gradFill>
          <a:ln w="25400" cap="sq">
            <a:solidFill>
              <a:schemeClr val="bg1"/>
            </a:solidFill>
            <a:miter/>
          </a:ln>
          <a:effectLst/>
        </p:spPr>
        <p:txBody>
          <a:bodyPr vert="horz" wrap="square" lIns="45720" tIns="22860" rIns="45720" bIns="22860" rtlCol="0" anchor="ctr"/>
          <a:lstStyle/>
          <a:p>
            <a:pPr algn="ctr">
              <a:lnSpc>
                <a:spcPct val="100000"/>
              </a:lnSpc>
            </a:pPr>
            <a:endParaRPr kumimoji="1" lang="zh-CN" altLang="en-US"/>
          </a:p>
        </p:txBody>
      </p:sp>
      <p:sp>
        <p:nvSpPr>
          <p:cNvPr id="12" name="标题 1"/>
          <p:cNvSpPr txBox="1"/>
          <p:nvPr/>
        </p:nvSpPr>
        <p:spPr>
          <a:xfrm>
            <a:off x="2296427" y="1988577"/>
            <a:ext cx="574956" cy="50511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nvSpPr>
        <p:spPr>
          <a:xfrm>
            <a:off x="5047585" y="193038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accent2"/>
            </a:solidFill>
            <a:miter/>
          </a:ln>
          <a:effectLst/>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5047591" y="1741530"/>
            <a:ext cx="2134919" cy="1319994"/>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2"/>
          </a:solidFill>
          <a:ln w="4317"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5047585" y="160869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2">
                  <a:alpha val="100000"/>
                </a:schemeClr>
              </a:gs>
              <a:gs pos="100000">
                <a:schemeClr val="accent2">
                  <a:lumMod val="60000"/>
                  <a:lumOff val="40000"/>
                  <a:alpha val="100000"/>
                </a:schemeClr>
              </a:gs>
            </a:gsLst>
            <a:lin ang="5400000" scaled="0"/>
          </a:gradFill>
          <a:ln cap="sq">
            <a:noFill/>
            <a:prstDash val="solid"/>
            <a:miter/>
          </a:ln>
          <a:effectLst>
            <a:outerShdw blurRad="330200" dist="381000" dir="5400000" sx="90000" sy="90000" algn="t" rotWithShape="0">
              <a:schemeClr val="accent2">
                <a:lumMod val="75000"/>
                <a:alpha val="25000"/>
              </a:schemeClr>
            </a:outerShdw>
          </a:effectLst>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5827572" y="1988577"/>
            <a:ext cx="574956" cy="50511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7" name="标题 1"/>
          <p:cNvSpPr txBox="1"/>
          <p:nvPr/>
        </p:nvSpPr>
        <p:spPr>
          <a:xfrm>
            <a:off x="8578730" y="193038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accent1"/>
            </a:solidFill>
            <a:miter/>
          </a:ln>
          <a:effectLst/>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8578736" y="1741530"/>
            <a:ext cx="2134919" cy="1319994"/>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标题 1"/>
          <p:cNvSpPr txBox="1"/>
          <p:nvPr/>
        </p:nvSpPr>
        <p:spPr>
          <a:xfrm>
            <a:off x="8578730" y="1608690"/>
            <a:ext cx="2134931" cy="132029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60000"/>
                  <a:lumOff val="40000"/>
                  <a:alpha val="100000"/>
                </a:schemeClr>
              </a:gs>
            </a:gsLst>
            <a:lin ang="5400000" scaled="0"/>
          </a:gradFill>
          <a:ln w="25400" cap="sq">
            <a:solidFill>
              <a:schemeClr val="bg1"/>
            </a:solidFill>
            <a:miter/>
          </a:ln>
          <a:effectLst/>
        </p:spPr>
        <p:txBody>
          <a:bodyPr vert="horz" wrap="square" lIns="45720" tIns="22860" rIns="45720" bIns="22860" rtlCol="0" anchor="ctr"/>
          <a:lstStyle/>
          <a:p>
            <a:pPr algn="ctr">
              <a:lnSpc>
                <a:spcPct val="100000"/>
              </a:lnSpc>
            </a:pPr>
            <a:endParaRPr kumimoji="1" lang="zh-CN" altLang="en-US"/>
          </a:p>
        </p:txBody>
      </p:sp>
      <p:sp>
        <p:nvSpPr>
          <p:cNvPr id="20" name="标题 1"/>
          <p:cNvSpPr txBox="1"/>
          <p:nvPr/>
        </p:nvSpPr>
        <p:spPr>
          <a:xfrm>
            <a:off x="9358717" y="1988577"/>
            <a:ext cx="574956" cy="505112"/>
          </a:xfrm>
          <a:prstGeom prst="rect">
            <a:avLst/>
          </a:prstGeom>
          <a:noFill/>
          <a:ln>
            <a:noFill/>
          </a:ln>
        </p:spPr>
        <p:txBody>
          <a:bodyPr vert="horz" wrap="square" lIns="0" tIns="0" rIns="0" bIns="0" rtlCol="0" anchor="ctr"/>
          <a:lstStyle/>
          <a:p>
            <a:pPr algn="ctr">
              <a:lnSpc>
                <a:spcPct val="130000"/>
              </a:lnSpc>
            </a:pPr>
            <a:r>
              <a:rPr kumimoji="1" lang="en-US" altLang="zh-CN" sz="24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1"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项目总结</a:t>
            </a:r>
            <a:endParaRPr kumimoji="1" lang="zh-CN" altLang="en-US"/>
          </a:p>
        </p:txBody>
      </p:sp>
      <p:sp>
        <p:nvSpPr>
          <p:cNvPr id="23"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60408"/>
            <a:ext cx="3401284" cy="366662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1635984" y="1737004"/>
            <a:ext cx="1450116" cy="719524"/>
          </a:xfrm>
          <a:prstGeom prst="flowChartExtra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a:off x="2093329" y="1602557"/>
            <a:ext cx="535426" cy="265670"/>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205582" y="1958912"/>
            <a:ext cx="310918" cy="31091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763595" y="2868162"/>
            <a:ext cx="3194892" cy="2556659"/>
          </a:xfrm>
          <a:prstGeom prst="rect">
            <a:avLst/>
          </a:prstGeom>
          <a:noFill/>
          <a:ln>
            <a:noFill/>
          </a:ln>
        </p:spPr>
        <p:txBody>
          <a:bodyPr vert="horz" wrap="square" lIns="0" tIns="0" rIns="0" bIns="0" rtlCol="0" anchor="t"/>
          <a:lstStyle/>
          <a:p>
            <a:pPr>
              <a:lnSpc>
                <a:spcPct val="150000"/>
              </a:lnSpc>
            </a:pPr>
            <a:r>
              <a:rPr kumimoji="1" lang="zh-CN" altLang="en-US" sz="1050" b="1" dirty="0"/>
              <a:t>算法优化：</a:t>
            </a:r>
            <a:endParaRPr kumimoji="1" lang="zh-CN" altLang="en-US" sz="1050" b="1" dirty="0"/>
          </a:p>
          <a:p>
            <a:pPr>
              <a:lnSpc>
                <a:spcPct val="150000"/>
              </a:lnSpc>
            </a:pPr>
            <a:r>
              <a:rPr kumimoji="1" lang="zh-CN" altLang="en-US" sz="1050" dirty="0"/>
              <a:t>引入轻量化 </a:t>
            </a:r>
            <a:r>
              <a:rPr kumimoji="1" lang="en-US" altLang="zh-CN" sz="1050" dirty="0"/>
              <a:t>Backbone</a:t>
            </a:r>
            <a:r>
              <a:rPr kumimoji="1" lang="zh-CN" altLang="en-US" sz="1050" dirty="0"/>
              <a:t>（如 </a:t>
            </a:r>
            <a:r>
              <a:rPr kumimoji="1" lang="en-US" altLang="zh-CN" sz="1050" dirty="0" err="1"/>
              <a:t>MobileNet</a:t>
            </a:r>
            <a:r>
              <a:rPr kumimoji="1" lang="zh-CN" altLang="en-US" sz="1050" dirty="0"/>
              <a:t>、</a:t>
            </a:r>
            <a:r>
              <a:rPr kumimoji="1" lang="en-US" altLang="zh-CN" sz="1050" dirty="0"/>
              <a:t>Swin Transformer</a:t>
            </a:r>
            <a:r>
              <a:rPr kumimoji="1" lang="zh-CN" altLang="en-US" sz="1050" dirty="0"/>
              <a:t>）替代 </a:t>
            </a:r>
            <a:r>
              <a:rPr kumimoji="1" lang="en-US" altLang="zh-CN" sz="1050" dirty="0"/>
              <a:t>VGG16</a:t>
            </a:r>
            <a:r>
              <a:rPr kumimoji="1" lang="zh-CN" altLang="en-US" sz="1050" dirty="0"/>
              <a:t>，降低计算量的同时保持精度 。</a:t>
            </a:r>
            <a:endParaRPr kumimoji="1" lang="zh-CN" altLang="en-US" sz="1050" dirty="0"/>
          </a:p>
          <a:p>
            <a:pPr>
              <a:lnSpc>
                <a:spcPct val="150000"/>
              </a:lnSpc>
            </a:pPr>
            <a:r>
              <a:rPr kumimoji="1" lang="zh-CN" altLang="en-US" sz="1050" dirty="0"/>
              <a:t>探索自监督对比学习与多模态融合（如 </a:t>
            </a:r>
            <a:r>
              <a:rPr kumimoji="1" lang="en-US" altLang="zh-CN" sz="1050" dirty="0"/>
              <a:t>RGB-D</a:t>
            </a:r>
            <a:r>
              <a:rPr kumimoji="1" lang="zh-CN" altLang="en-US" sz="1050" dirty="0"/>
              <a:t>、视频时序信息），提升复杂场景下小目标的检测。</a:t>
            </a:r>
            <a:endParaRPr kumimoji="1" lang="zh-CN" altLang="en-US" sz="1050" dirty="0"/>
          </a:p>
          <a:p>
            <a:pPr>
              <a:lnSpc>
                <a:spcPct val="150000"/>
              </a:lnSpc>
            </a:pPr>
            <a:r>
              <a:rPr kumimoji="1" lang="zh-CN" altLang="en-US" sz="1050" b="1" dirty="0"/>
              <a:t>训练策略升级：</a:t>
            </a:r>
            <a:endParaRPr kumimoji="1" lang="zh-CN" altLang="en-US" sz="1050" b="1" dirty="0"/>
          </a:p>
          <a:p>
            <a:pPr>
              <a:lnSpc>
                <a:spcPct val="150000"/>
              </a:lnSpc>
            </a:pPr>
            <a:r>
              <a:rPr kumimoji="1" lang="zh-CN" altLang="en-US" sz="1050" dirty="0"/>
              <a:t>优化伪标签生成机制，结合动态阈值与边缘检测损失，减少无监督训练中的噪点与区域破碎问题 。</a:t>
            </a:r>
            <a:endParaRPr kumimoji="1" lang="zh-CN" altLang="en-US" sz="1050" dirty="0"/>
          </a:p>
          <a:p>
            <a:pPr>
              <a:lnSpc>
                <a:spcPct val="150000"/>
              </a:lnSpc>
            </a:pPr>
            <a:r>
              <a:rPr kumimoji="1" lang="zh-CN" altLang="en-US" sz="1050" dirty="0"/>
              <a:t>采用模型蒸馏技术压缩网络参数，适配边缘设备实时推理需求 。</a:t>
            </a:r>
            <a:endParaRPr kumimoji="1" lang="zh-CN" altLang="en-US" sz="1050" dirty="0"/>
          </a:p>
        </p:txBody>
      </p:sp>
      <p:sp>
        <p:nvSpPr>
          <p:cNvPr id="8" name="标题 1"/>
          <p:cNvSpPr txBox="1"/>
          <p:nvPr/>
        </p:nvSpPr>
        <p:spPr>
          <a:xfrm>
            <a:off x="763595" y="2360514"/>
            <a:ext cx="3194892" cy="439937"/>
          </a:xfrm>
          <a:prstGeom prst="rect">
            <a:avLst/>
          </a:prstGeom>
          <a:noFill/>
          <a:ln>
            <a:noFill/>
          </a:ln>
        </p:spPr>
        <p:txBody>
          <a:bodyPr vert="horz" wrap="square" lIns="0" tIns="0" rIns="0" bIns="0" rtlCol="0" anchor="b"/>
          <a:lstStyle/>
          <a:p>
            <a:pPr algn="ctr">
              <a:lnSpc>
                <a:spcPct val="130000"/>
              </a:lnSpc>
            </a:pPr>
            <a:r>
              <a:rPr kumimoji="1" lang="en-US" altLang="zh-CN" sz="1600" dirty="0" err="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技术发展方向</a:t>
            </a:r>
            <a:endParaRPr kumimoji="1" lang="zh-CN" altLang="en-US" dirty="0"/>
          </a:p>
        </p:txBody>
      </p:sp>
      <p:sp>
        <p:nvSpPr>
          <p:cNvPr id="9" name="标题 1"/>
          <p:cNvSpPr txBox="1"/>
          <p:nvPr/>
        </p:nvSpPr>
        <p:spPr>
          <a:xfrm>
            <a:off x="4389008" y="1960408"/>
            <a:ext cx="3401284" cy="366662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5364592" y="1737004"/>
            <a:ext cx="1450116" cy="719524"/>
          </a:xfrm>
          <a:prstGeom prst="flowChartExtra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5821937" y="1602557"/>
            <a:ext cx="535426" cy="265670"/>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934190" y="1970560"/>
            <a:ext cx="310918" cy="28762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4492203" y="2868162"/>
            <a:ext cx="3194892" cy="2556659"/>
          </a:xfrm>
          <a:prstGeom prst="rect">
            <a:avLst/>
          </a:prstGeom>
          <a:noFill/>
          <a:ln>
            <a:noFill/>
          </a:ln>
        </p:spPr>
        <p:txBody>
          <a:bodyPr vert="horz" wrap="square" lIns="0" tIns="0" rIns="0" bIns="0" rtlCol="0" anchor="t"/>
          <a:lstStyle/>
          <a:p>
            <a:pPr>
              <a:lnSpc>
                <a:spcPct val="150000"/>
              </a:lnSpc>
            </a:pPr>
            <a:r>
              <a:rPr kumimoji="1" lang="zh-CN" altLang="en-US" sz="1200" b="1" dirty="0"/>
              <a:t>医疗影像分析</a:t>
            </a:r>
            <a:r>
              <a:rPr kumimoji="1" lang="zh-CN" altLang="en-US" sz="1200" dirty="0"/>
              <a:t>：将显著性检测应用于肺部 </a:t>
            </a:r>
            <a:r>
              <a:rPr kumimoji="1" lang="en-US" altLang="zh-CN" sz="1200" dirty="0"/>
              <a:t>CT </a:t>
            </a:r>
            <a:r>
              <a:rPr kumimoji="1" lang="zh-CN" altLang="en-US" sz="1200" dirty="0"/>
              <a:t>结节定位、病理切片病灶分割，辅助医生提升诊断效率 。</a:t>
            </a:r>
            <a:endParaRPr kumimoji="1" lang="zh-CN" altLang="en-US" sz="1200" dirty="0"/>
          </a:p>
          <a:p>
            <a:pPr>
              <a:lnSpc>
                <a:spcPct val="150000"/>
              </a:lnSpc>
            </a:pPr>
            <a:r>
              <a:rPr kumimoji="1" lang="zh-CN" altLang="en-US" sz="1200" b="1" dirty="0"/>
              <a:t>自动驾驶</a:t>
            </a:r>
            <a:r>
              <a:rPr kumimoji="1" lang="zh-CN" altLang="en-US" sz="1200" dirty="0"/>
              <a:t>：结合实时显著性检测识别道路障碍物（如行人、突发物体），为决策系统提供优先级排序 。</a:t>
            </a:r>
            <a:endParaRPr kumimoji="1" lang="zh-CN" altLang="en-US" sz="1200" dirty="0"/>
          </a:p>
          <a:p>
            <a:pPr>
              <a:lnSpc>
                <a:spcPct val="150000"/>
              </a:lnSpc>
            </a:pPr>
            <a:r>
              <a:rPr kumimoji="1" lang="zh-CN" altLang="en-US" sz="1200" b="1" dirty="0"/>
              <a:t>交互式图像编辑</a:t>
            </a:r>
            <a:r>
              <a:rPr kumimoji="1" lang="zh-CN" altLang="en-US" sz="1200" dirty="0"/>
              <a:t>：基于涂鸦标注的弱监督模型实现主体自动分割，支持用户快速完成图像抠图与背景替换 。</a:t>
            </a:r>
            <a:endParaRPr kumimoji="1" lang="zh-CN" altLang="en-US" sz="1200" dirty="0"/>
          </a:p>
        </p:txBody>
      </p:sp>
      <p:sp>
        <p:nvSpPr>
          <p:cNvPr id="14" name="标题 1"/>
          <p:cNvSpPr txBox="1"/>
          <p:nvPr/>
        </p:nvSpPr>
        <p:spPr>
          <a:xfrm>
            <a:off x="4492203" y="2360514"/>
            <a:ext cx="3194892" cy="43993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应用拓展</a:t>
            </a:r>
            <a:endParaRPr kumimoji="1" lang="zh-CN" altLang="en-US"/>
          </a:p>
        </p:txBody>
      </p:sp>
      <p:sp>
        <p:nvSpPr>
          <p:cNvPr id="15" name="标题 1"/>
          <p:cNvSpPr txBox="1"/>
          <p:nvPr/>
        </p:nvSpPr>
        <p:spPr>
          <a:xfrm>
            <a:off x="8117616" y="1960408"/>
            <a:ext cx="3401284" cy="366662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a:off x="9093200" y="1737004"/>
            <a:ext cx="1450116" cy="719524"/>
          </a:xfrm>
          <a:prstGeom prst="flowChartExtra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0800000">
            <a:off x="9550545" y="1602557"/>
            <a:ext cx="535426" cy="265670"/>
          </a:xfrm>
          <a:prstGeom prst="flowChartExtra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662798" y="1985784"/>
            <a:ext cx="310918" cy="25717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8220811" y="2868162"/>
            <a:ext cx="3194892" cy="2556659"/>
          </a:xfrm>
          <a:prstGeom prst="rect">
            <a:avLst/>
          </a:prstGeom>
          <a:noFill/>
          <a:ln>
            <a:noFill/>
          </a:ln>
        </p:spPr>
        <p:txBody>
          <a:bodyPr vert="horz" wrap="square" lIns="0" tIns="0" rIns="0" bIns="0" rtlCol="0" anchor="t"/>
          <a:lstStyle/>
          <a:p>
            <a:pPr>
              <a:lnSpc>
                <a:spcPct val="150000"/>
              </a:lnSpc>
            </a:pPr>
            <a:r>
              <a:rPr kumimoji="1" lang="zh-CN" altLang="en-US" sz="1050" b="1" dirty="0"/>
              <a:t>现存挑战：</a:t>
            </a:r>
            <a:endParaRPr kumimoji="1" lang="zh-CN" altLang="en-US" sz="1050" b="1" dirty="0"/>
          </a:p>
          <a:p>
            <a:pPr>
              <a:lnSpc>
                <a:spcPct val="150000"/>
              </a:lnSpc>
            </a:pPr>
            <a:r>
              <a:rPr kumimoji="1" lang="zh-CN" altLang="en-US" sz="1050" dirty="0"/>
              <a:t>小目标与背景高相似场景下检测精度不足（如文档 </a:t>
            </a:r>
            <a:r>
              <a:rPr kumimoji="1" lang="en-US" altLang="zh-CN" sz="1050" dirty="0"/>
              <a:t>2 </a:t>
            </a:r>
            <a:r>
              <a:rPr kumimoji="1" lang="zh-CN" altLang="en-US" sz="1050" dirty="0"/>
              <a:t>中模型 </a:t>
            </a:r>
            <a:r>
              <a:rPr kumimoji="1" lang="en-US" altLang="zh-CN" sz="1050" dirty="0"/>
              <a:t>A </a:t>
            </a:r>
            <a:r>
              <a:rPr kumimoji="1" lang="zh-CN" altLang="en-US" sz="1050" dirty="0"/>
              <a:t>缺失 </a:t>
            </a:r>
            <a:r>
              <a:rPr kumimoji="1" lang="en-US" altLang="zh-CN" sz="1050" dirty="0"/>
              <a:t>ASPP </a:t>
            </a:r>
            <a:r>
              <a:rPr kumimoji="1" lang="zh-CN" altLang="en-US" sz="1050" dirty="0"/>
              <a:t>导致 </a:t>
            </a:r>
            <a:r>
              <a:rPr kumimoji="1" lang="en-US" altLang="zh-CN" sz="1050" dirty="0"/>
              <a:t>F-measure </a:t>
            </a:r>
            <a:r>
              <a:rPr kumimoji="1" lang="zh-CN" altLang="en-US" sz="1050" dirty="0"/>
              <a:t>暴跌 </a:t>
            </a:r>
            <a:r>
              <a:rPr kumimoji="1" lang="en-US" altLang="zh-CN" sz="1050" dirty="0"/>
              <a:t>58%</a:t>
            </a:r>
            <a:r>
              <a:rPr kumimoji="1" lang="zh-CN" altLang="en-US" sz="1050" dirty="0"/>
              <a:t>）。</a:t>
            </a:r>
            <a:endParaRPr kumimoji="1" lang="zh-CN" altLang="en-US" sz="1050" dirty="0"/>
          </a:p>
          <a:p>
            <a:pPr>
              <a:lnSpc>
                <a:spcPct val="150000"/>
              </a:lnSpc>
            </a:pPr>
            <a:r>
              <a:rPr kumimoji="1" lang="zh-CN" altLang="en-US" sz="1050" dirty="0"/>
              <a:t>无监督算法的伪标签质量依赖初始预训练模型，存在误差累积风险 。</a:t>
            </a:r>
            <a:endParaRPr kumimoji="1" lang="zh-CN" altLang="en-US" sz="1050" dirty="0"/>
          </a:p>
          <a:p>
            <a:pPr>
              <a:lnSpc>
                <a:spcPct val="150000"/>
              </a:lnSpc>
            </a:pPr>
            <a:r>
              <a:rPr kumimoji="1" lang="zh-CN" altLang="en-US" sz="1050" b="1" dirty="0"/>
              <a:t>应对策略：</a:t>
            </a:r>
            <a:endParaRPr kumimoji="1" lang="zh-CN" altLang="en-US" sz="1050" b="1" dirty="0"/>
          </a:p>
          <a:p>
            <a:pPr>
              <a:lnSpc>
                <a:spcPct val="150000"/>
              </a:lnSpc>
            </a:pPr>
            <a:r>
              <a:rPr kumimoji="1" lang="zh-CN" altLang="en-US" sz="1050" dirty="0"/>
              <a:t>引入动态多尺度感受野模块，自适应调整卷积核大小以捕获不同尺寸目标 。</a:t>
            </a:r>
            <a:endParaRPr kumimoji="1" lang="zh-CN" altLang="en-US" sz="1050" dirty="0"/>
          </a:p>
          <a:p>
            <a:pPr>
              <a:lnSpc>
                <a:spcPct val="150000"/>
              </a:lnSpc>
            </a:pPr>
            <a:r>
              <a:rPr kumimoji="1" lang="zh-CN" altLang="en-US" sz="1050" dirty="0"/>
              <a:t>结合自监督预训练与交互式标注引导，通过人工干预修正难例样本，平衡标注成本与模型精度。</a:t>
            </a:r>
            <a:endParaRPr kumimoji="1" lang="zh-CN" altLang="en-US" sz="1050" dirty="0"/>
          </a:p>
        </p:txBody>
      </p:sp>
      <p:sp>
        <p:nvSpPr>
          <p:cNvPr id="20" name="标题 1"/>
          <p:cNvSpPr txBox="1"/>
          <p:nvPr/>
        </p:nvSpPr>
        <p:spPr>
          <a:xfrm>
            <a:off x="8220811" y="2360514"/>
            <a:ext cx="3194892" cy="439937"/>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挑战与应对</a:t>
            </a:r>
            <a:endParaRPr kumimoji="1" lang="zh-CN" altLang="en-US"/>
          </a:p>
        </p:txBody>
      </p:sp>
      <p:sp>
        <p:nvSpPr>
          <p:cNvPr id="21"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未来展望</a:t>
            </a:r>
            <a:endParaRPr kumimoji="1" lang="zh-CN" altLang="en-US"/>
          </a:p>
        </p:txBody>
      </p:sp>
      <p:sp>
        <p:nvSpPr>
          <p:cNvPr id="23"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35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0"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7321610" y="699068"/>
            <a:ext cx="4603672" cy="5151375"/>
          </a:xfrm>
          <a:prstGeom prst="rect">
            <a:avLst/>
          </a:prstGeom>
          <a:noFill/>
          <a:ln>
            <a:noFill/>
          </a:ln>
        </p:spPr>
      </p:pic>
      <p:sp>
        <p:nvSpPr>
          <p:cNvPr id="5" name="标题 1"/>
          <p:cNvSpPr txBox="1"/>
          <p:nvPr/>
        </p:nvSpPr>
        <p:spPr>
          <a:xfrm flipH="1">
            <a:off x="-12700"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18900000" flipH="1">
            <a:off x="3873600" y="514490"/>
            <a:ext cx="1132626" cy="1132623"/>
          </a:xfrm>
          <a:custGeom>
            <a:avLst/>
            <a:gdLst>
              <a:gd name="connsiteX0" fmla="*/ 960143 w 1132626"/>
              <a:gd name="connsiteY0" fmla="*/ 0 h 1132623"/>
              <a:gd name="connsiteX1" fmla="*/ 960143 w 1132626"/>
              <a:gd name="connsiteY1" fmla="*/ 115719 h 1132623"/>
              <a:gd name="connsiteX2" fmla="*/ 844424 w 1132626"/>
              <a:gd name="connsiteY2" fmla="*/ 115719 h 1132623"/>
              <a:gd name="connsiteX3" fmla="*/ 844424 w 1132626"/>
              <a:gd name="connsiteY3" fmla="*/ 172483 h 1132623"/>
              <a:gd name="connsiteX4" fmla="*/ 960143 w 1132626"/>
              <a:gd name="connsiteY4" fmla="*/ 172483 h 1132623"/>
              <a:gd name="connsiteX5" fmla="*/ 960143 w 1132626"/>
              <a:gd name="connsiteY5" fmla="*/ 288202 h 1132623"/>
              <a:gd name="connsiteX6" fmla="*/ 1016907 w 1132626"/>
              <a:gd name="connsiteY6" fmla="*/ 288202 h 1132623"/>
              <a:gd name="connsiteX7" fmla="*/ 1016907 w 1132626"/>
              <a:gd name="connsiteY7" fmla="*/ 172483 h 1132623"/>
              <a:gd name="connsiteX8" fmla="*/ 1132626 w 1132626"/>
              <a:gd name="connsiteY8" fmla="*/ 172483 h 1132623"/>
              <a:gd name="connsiteX9" fmla="*/ 1132626 w 1132626"/>
              <a:gd name="connsiteY9" fmla="*/ 115719 h 1132623"/>
              <a:gd name="connsiteX10" fmla="*/ 1016907 w 1132626"/>
              <a:gd name="connsiteY10" fmla="*/ 115719 h 1132623"/>
              <a:gd name="connsiteX11" fmla="*/ 1016907 w 1132626"/>
              <a:gd name="connsiteY11" fmla="*/ 0 h 1132623"/>
              <a:gd name="connsiteX12" fmla="*/ 537932 w 1132626"/>
              <a:gd name="connsiteY12" fmla="*/ 422209 h 1132623"/>
              <a:gd name="connsiteX13" fmla="*/ 537932 w 1132626"/>
              <a:gd name="connsiteY13" fmla="*/ 537928 h 1132623"/>
              <a:gd name="connsiteX14" fmla="*/ 422214 w 1132626"/>
              <a:gd name="connsiteY14" fmla="*/ 537928 h 1132623"/>
              <a:gd name="connsiteX15" fmla="*/ 422213 w 1132626"/>
              <a:gd name="connsiteY15" fmla="*/ 594692 h 1132623"/>
              <a:gd name="connsiteX16" fmla="*/ 537933 w 1132626"/>
              <a:gd name="connsiteY16" fmla="*/ 594692 h 1132623"/>
              <a:gd name="connsiteX17" fmla="*/ 537932 w 1132626"/>
              <a:gd name="connsiteY17" fmla="*/ 710411 h 1132623"/>
              <a:gd name="connsiteX18" fmla="*/ 594696 w 1132626"/>
              <a:gd name="connsiteY18" fmla="*/ 710411 h 1132623"/>
              <a:gd name="connsiteX19" fmla="*/ 594696 w 1132626"/>
              <a:gd name="connsiteY19" fmla="*/ 594692 h 1132623"/>
              <a:gd name="connsiteX20" fmla="*/ 710415 w 1132626"/>
              <a:gd name="connsiteY20" fmla="*/ 594692 h 1132623"/>
              <a:gd name="connsiteX21" fmla="*/ 710415 w 1132626"/>
              <a:gd name="connsiteY21" fmla="*/ 537928 h 1132623"/>
              <a:gd name="connsiteX22" fmla="*/ 594696 w 1132626"/>
              <a:gd name="connsiteY22" fmla="*/ 537928 h 1132623"/>
              <a:gd name="connsiteX23" fmla="*/ 594696 w 1132626"/>
              <a:gd name="connsiteY23" fmla="*/ 422209 h 1132623"/>
              <a:gd name="connsiteX24" fmla="*/ 115719 w 1132626"/>
              <a:gd name="connsiteY24" fmla="*/ 844421 h 1132623"/>
              <a:gd name="connsiteX25" fmla="*/ 115719 w 1132626"/>
              <a:gd name="connsiteY25" fmla="*/ 960140 h 1132623"/>
              <a:gd name="connsiteX26" fmla="*/ 0 w 1132626"/>
              <a:gd name="connsiteY26" fmla="*/ 960140 h 1132623"/>
              <a:gd name="connsiteX27" fmla="*/ 0 w 1132626"/>
              <a:gd name="connsiteY27" fmla="*/ 1016904 h 1132623"/>
              <a:gd name="connsiteX28" fmla="*/ 115719 w 1132626"/>
              <a:gd name="connsiteY28" fmla="*/ 1016904 h 1132623"/>
              <a:gd name="connsiteX29" fmla="*/ 115719 w 1132626"/>
              <a:gd name="connsiteY29" fmla="*/ 1132623 h 1132623"/>
              <a:gd name="connsiteX30" fmla="*/ 172483 w 1132626"/>
              <a:gd name="connsiteY30" fmla="*/ 1132623 h 1132623"/>
              <a:gd name="connsiteX31" fmla="*/ 172483 w 1132626"/>
              <a:gd name="connsiteY31" fmla="*/ 1016904 h 1132623"/>
              <a:gd name="connsiteX32" fmla="*/ 288202 w 1132626"/>
              <a:gd name="connsiteY32" fmla="*/ 1016904 h 1132623"/>
              <a:gd name="connsiteX33" fmla="*/ 288202 w 1132626"/>
              <a:gd name="connsiteY33" fmla="*/ 960140 h 1132623"/>
              <a:gd name="connsiteX34" fmla="*/ 172483 w 1132626"/>
              <a:gd name="connsiteY34" fmla="*/ 960140 h 1132623"/>
              <a:gd name="connsiteX35" fmla="*/ 172483 w 1132626"/>
              <a:gd name="connsiteY35" fmla="*/ 844421 h 1132623"/>
            </a:gdLst>
            <a:ahLst/>
            <a:cxnLst/>
            <a:rect l="l" t="t" r="r" b="b"/>
            <a:pathLst>
              <a:path w="1132626" h="1132623">
                <a:moveTo>
                  <a:pt x="960143" y="0"/>
                </a:moveTo>
                <a:lnTo>
                  <a:pt x="960143" y="115719"/>
                </a:lnTo>
                <a:lnTo>
                  <a:pt x="844424" y="115719"/>
                </a:lnTo>
                <a:lnTo>
                  <a:pt x="844424" y="172483"/>
                </a:lnTo>
                <a:lnTo>
                  <a:pt x="960143" y="172483"/>
                </a:lnTo>
                <a:lnTo>
                  <a:pt x="960143" y="288202"/>
                </a:lnTo>
                <a:lnTo>
                  <a:pt x="1016907" y="288202"/>
                </a:lnTo>
                <a:lnTo>
                  <a:pt x="1016907" y="172483"/>
                </a:lnTo>
                <a:lnTo>
                  <a:pt x="1132626" y="172483"/>
                </a:lnTo>
                <a:lnTo>
                  <a:pt x="1132626" y="115719"/>
                </a:lnTo>
                <a:lnTo>
                  <a:pt x="1016907" y="115719"/>
                </a:lnTo>
                <a:lnTo>
                  <a:pt x="1016907" y="0"/>
                </a:lnTo>
                <a:close/>
                <a:moveTo>
                  <a:pt x="537932" y="422209"/>
                </a:moveTo>
                <a:lnTo>
                  <a:pt x="537932" y="537928"/>
                </a:lnTo>
                <a:lnTo>
                  <a:pt x="422214" y="537928"/>
                </a:lnTo>
                <a:lnTo>
                  <a:pt x="422213" y="594692"/>
                </a:lnTo>
                <a:lnTo>
                  <a:pt x="537933" y="594692"/>
                </a:lnTo>
                <a:lnTo>
                  <a:pt x="537932" y="710411"/>
                </a:lnTo>
                <a:lnTo>
                  <a:pt x="594696" y="710411"/>
                </a:lnTo>
                <a:lnTo>
                  <a:pt x="594696" y="594692"/>
                </a:lnTo>
                <a:lnTo>
                  <a:pt x="710415" y="594692"/>
                </a:lnTo>
                <a:lnTo>
                  <a:pt x="710415" y="537928"/>
                </a:lnTo>
                <a:lnTo>
                  <a:pt x="594696" y="537928"/>
                </a:lnTo>
                <a:lnTo>
                  <a:pt x="594696" y="422209"/>
                </a:lnTo>
                <a:close/>
                <a:moveTo>
                  <a:pt x="115719" y="844421"/>
                </a:moveTo>
                <a:lnTo>
                  <a:pt x="115719" y="960140"/>
                </a:lnTo>
                <a:lnTo>
                  <a:pt x="0" y="960140"/>
                </a:lnTo>
                <a:lnTo>
                  <a:pt x="0" y="1016904"/>
                </a:lnTo>
                <a:lnTo>
                  <a:pt x="115719" y="1016904"/>
                </a:lnTo>
                <a:lnTo>
                  <a:pt x="115719" y="1132623"/>
                </a:lnTo>
                <a:lnTo>
                  <a:pt x="172483" y="1132623"/>
                </a:lnTo>
                <a:lnTo>
                  <a:pt x="172483" y="1016904"/>
                </a:lnTo>
                <a:lnTo>
                  <a:pt x="288202" y="1016904"/>
                </a:lnTo>
                <a:lnTo>
                  <a:pt x="288202" y="960140"/>
                </a:lnTo>
                <a:lnTo>
                  <a:pt x="172483" y="960140"/>
                </a:lnTo>
                <a:lnTo>
                  <a:pt x="172483" y="84442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1561845" y="791081"/>
            <a:ext cx="362289" cy="362289"/>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11351383" y="603762"/>
            <a:ext cx="458434" cy="458434"/>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544270" y="5129147"/>
            <a:ext cx="1786238" cy="460984"/>
          </a:xfrm>
          <a:prstGeom prst="roundRect">
            <a:avLst>
              <a:gd name="adj" fmla="val 7221"/>
            </a:avLst>
          </a:prstGeom>
          <a:gradFill>
            <a:gsLst>
              <a:gs pos="3000">
                <a:schemeClr val="accent1"/>
              </a:gs>
              <a:gs pos="100000">
                <a:schemeClr val="accent1">
                  <a:lumMod val="60000"/>
                  <a:lumOff val="40000"/>
                </a:schemeClr>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824854" y="5129147"/>
            <a:ext cx="1786238" cy="460984"/>
          </a:xfrm>
          <a:prstGeom prst="roundRect">
            <a:avLst>
              <a:gd name="adj" fmla="val 7221"/>
            </a:avLst>
          </a:prstGeom>
          <a:gradFill>
            <a:gsLst>
              <a:gs pos="3000">
                <a:schemeClr val="accent1"/>
              </a:gs>
              <a:gs pos="100000">
                <a:schemeClr val="accent1">
                  <a:lumMod val="60000"/>
                  <a:lumOff val="40000"/>
                </a:schemeClr>
              </a:gs>
            </a:gsLst>
            <a:lin ang="27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a:off x="550532"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46146"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514855" y="2392390"/>
            <a:ext cx="6658255" cy="1988227"/>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谢谢大家</a:t>
            </a:r>
            <a:endParaRPr kumimoji="1" lang="zh-CN" altLang="en-US"/>
          </a:p>
        </p:txBody>
      </p:sp>
      <p:sp>
        <p:nvSpPr>
          <p:cNvPr id="15" name="标题 1"/>
          <p:cNvSpPr txBox="1"/>
          <p:nvPr/>
        </p:nvSpPr>
        <p:spPr>
          <a:xfrm>
            <a:off x="397075" y="1748410"/>
            <a:ext cx="6843155" cy="923330"/>
          </a:xfrm>
          <a:prstGeom prst="rect">
            <a:avLst/>
          </a:prstGeom>
          <a:noFill/>
          <a:ln>
            <a:noFill/>
          </a:ln>
        </p:spPr>
        <p:txBody>
          <a:bodyPr vert="horz" wrap="square" lIns="91440" tIns="45720" rIns="91440" bIns="45720" rtlCol="0" anchor="t"/>
          <a:lstStyle/>
          <a:p>
            <a:pPr algn="l">
              <a:lnSpc>
                <a:spcPct val="110000"/>
              </a:lnSpc>
            </a:pPr>
            <a:r>
              <a:rPr kumimoji="1" lang="en-US" altLang="zh-CN" sz="5400">
                <a:ln w="12700">
                  <a:noFill/>
                </a:ln>
                <a:gradFill>
                  <a:gsLst>
                    <a:gs pos="0">
                      <a:srgbClr val="265CEF">
                        <a:alpha val="100000"/>
                      </a:srgbClr>
                    </a:gs>
                    <a:gs pos="71000">
                      <a:srgbClr val="A8BEF9">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PowerPoint Design</a:t>
            </a:r>
            <a:endParaRPr kumimoji="1" lang="zh-CN" altLang="en-US"/>
          </a:p>
        </p:txBody>
      </p:sp>
      <p:sp>
        <p:nvSpPr>
          <p:cNvPr id="16" name="标题 1"/>
          <p:cNvSpPr txBox="1"/>
          <p:nvPr/>
        </p:nvSpPr>
        <p:spPr>
          <a:xfrm>
            <a:off x="539837" y="4642600"/>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564533" y="5219260"/>
            <a:ext cx="781452" cy="280759"/>
          </a:xfrm>
          <a:prstGeom prst="rect">
            <a:avLst/>
          </a:prstGeom>
          <a:noFill/>
          <a:ln>
            <a:noFill/>
          </a:ln>
        </p:spPr>
        <p:txBody>
          <a:bodyPr vert="horz" wrap="square" lIns="0" tIns="0" rIns="0" bIns="0" rtlCol="0" anchor="ctr"/>
          <a:lstStyle/>
          <a:p>
            <a:pPr algn="l">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AiPPT</a:t>
            </a:r>
            <a:endParaRPr kumimoji="1" lang="zh-CN" altLang="en-US"/>
          </a:p>
        </p:txBody>
      </p:sp>
      <p:sp>
        <p:nvSpPr>
          <p:cNvPr id="21" name="标题 1"/>
          <p:cNvSpPr txBox="1"/>
          <p:nvPr/>
        </p:nvSpPr>
        <p:spPr>
          <a:xfrm>
            <a:off x="665182" y="5219260"/>
            <a:ext cx="899351" cy="280759"/>
          </a:xfrm>
          <a:prstGeom prst="rect">
            <a:avLst/>
          </a:prstGeom>
          <a:noFill/>
          <a:ln>
            <a:noFill/>
          </a:ln>
        </p:spPr>
        <p:txBody>
          <a:bodyPr vert="horz" wrap="square" lIns="0" tIns="0" rIns="0" bIns="0" rtlCol="0" anchor="ctr"/>
          <a:lstStyle/>
          <a:p>
            <a:pPr algn="r">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主讲人：</a:t>
            </a:r>
            <a:endParaRPr kumimoji="1" lang="zh-CN" altLang="en-US"/>
          </a:p>
        </p:txBody>
      </p:sp>
      <p:sp>
        <p:nvSpPr>
          <p:cNvPr id="22" name="标题 1"/>
          <p:cNvSpPr txBox="1"/>
          <p:nvPr/>
        </p:nvSpPr>
        <p:spPr>
          <a:xfrm>
            <a:off x="3040474" y="5228680"/>
            <a:ext cx="679552" cy="261918"/>
          </a:xfrm>
          <a:prstGeom prst="rect">
            <a:avLst/>
          </a:prstGeom>
          <a:noFill/>
          <a:ln>
            <a:noFill/>
          </a:ln>
        </p:spPr>
        <p:txBody>
          <a:bodyPr vert="horz" wrap="square" lIns="0" tIns="0" rIns="0" bIns="0" rtlCol="0" anchor="ctr"/>
          <a:lstStyle/>
          <a:p>
            <a:pPr algn="r">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a:t>
            </a:r>
            <a:endParaRPr kumimoji="1" lang="zh-CN" altLang="en-US"/>
          </a:p>
        </p:txBody>
      </p:sp>
      <p:sp>
        <p:nvSpPr>
          <p:cNvPr id="23" name="标题 1"/>
          <p:cNvSpPr txBox="1"/>
          <p:nvPr/>
        </p:nvSpPr>
        <p:spPr>
          <a:xfrm>
            <a:off x="3724213" y="5228680"/>
            <a:ext cx="742969" cy="261918"/>
          </a:xfrm>
          <a:prstGeom prst="rect">
            <a:avLst/>
          </a:prstGeom>
          <a:noFill/>
          <a:ln>
            <a:noFill/>
          </a:ln>
        </p:spPr>
        <p:txBody>
          <a:bodyPr vert="horz" wrap="square" lIns="0" tIns="0" rIns="0" bIns="0" rtlCol="0" anchor="ctr"/>
          <a:lstStyle/>
          <a:p>
            <a:pPr algn="l">
              <a:lnSpc>
                <a:spcPct val="110000"/>
              </a:lnSpc>
            </a:pPr>
            <a:r>
              <a:rPr kumimoji="1" lang="en-US" altLang="zh-CN" sz="17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2025.5</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1887621" y="2177718"/>
            <a:ext cx="3967747" cy="0"/>
          </a:xfrm>
          <a:prstGeom prst="line">
            <a:avLst/>
          </a:prstGeom>
          <a:noFill/>
          <a:ln w="12700" cap="sq">
            <a:solidFill>
              <a:schemeClr val="accent1"/>
            </a:solidFill>
            <a:miter/>
          </a:ln>
        </p:spPr>
      </p:cxnSp>
      <p:sp>
        <p:nvSpPr>
          <p:cNvPr id="4" name="标题 1"/>
          <p:cNvSpPr txBox="1"/>
          <p:nvPr/>
        </p:nvSpPr>
        <p:spPr>
          <a:xfrm>
            <a:off x="660400" y="1584160"/>
            <a:ext cx="1363579" cy="136357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140898" y="2304943"/>
            <a:ext cx="3714469" cy="112405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使用torch.__version__命令查询PyTorch版本，确保满足项目需求，避免因版本问题导致功能异常。</a:t>
            </a:r>
            <a:endParaRPr kumimoji="1" lang="zh-CN" altLang="en-US"/>
          </a:p>
        </p:txBody>
      </p:sp>
      <p:sp>
        <p:nvSpPr>
          <p:cNvPr id="6" name="标题 1"/>
          <p:cNvSpPr txBox="1"/>
          <p:nvPr/>
        </p:nvSpPr>
        <p:spPr>
          <a:xfrm>
            <a:off x="2140899" y="1351554"/>
            <a:ext cx="2963437" cy="762552"/>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检查版本信息</a:t>
            </a:r>
            <a:endParaRPr kumimoji="1" lang="zh-CN" altLang="en-US"/>
          </a:p>
        </p:txBody>
      </p:sp>
      <p:sp>
        <p:nvSpPr>
          <p:cNvPr id="7" name="标题 1"/>
          <p:cNvSpPr txBox="1"/>
          <p:nvPr/>
        </p:nvSpPr>
        <p:spPr>
          <a:xfrm>
            <a:off x="5221258" y="186604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52950" y="1676710"/>
            <a:ext cx="1178478" cy="117847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140967" y="2089782"/>
            <a:ext cx="402445" cy="352335"/>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10" name="标题 1"/>
          <p:cNvCxnSpPr/>
          <p:nvPr/>
        </p:nvCxnSpPr>
        <p:spPr>
          <a:xfrm>
            <a:off x="7551153" y="2177718"/>
            <a:ext cx="3967747" cy="0"/>
          </a:xfrm>
          <a:prstGeom prst="line">
            <a:avLst/>
          </a:prstGeom>
          <a:noFill/>
          <a:ln w="12700" cap="sq">
            <a:solidFill>
              <a:schemeClr val="accent1"/>
            </a:solidFill>
            <a:miter/>
          </a:ln>
        </p:spPr>
      </p:cxnSp>
      <p:sp>
        <p:nvSpPr>
          <p:cNvPr id="11" name="标题 1"/>
          <p:cNvSpPr txBox="1"/>
          <p:nvPr/>
        </p:nvSpPr>
        <p:spPr>
          <a:xfrm>
            <a:off x="6323932" y="1584160"/>
            <a:ext cx="1363579" cy="1363579"/>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7804430" y="2304943"/>
            <a:ext cx="3714469" cy="112405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在Python环境中尝试导入torch库，若无错误信息，则说明安装成功，可正常使用。</a:t>
            </a:r>
            <a:endParaRPr kumimoji="1" lang="zh-CN" altLang="en-US"/>
          </a:p>
        </p:txBody>
      </p:sp>
      <p:sp>
        <p:nvSpPr>
          <p:cNvPr id="13" name="标题 1"/>
          <p:cNvSpPr txBox="1"/>
          <p:nvPr/>
        </p:nvSpPr>
        <p:spPr>
          <a:xfrm>
            <a:off x="7804431" y="1351554"/>
            <a:ext cx="2963437" cy="762552"/>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265CEF">
                    <a:alpha val="100000"/>
                  </a:srgbClr>
                </a:solidFill>
                <a:latin typeface="Source Han Sans CN Bold" panose="020B0800000000000000" charset="-122"/>
                <a:ea typeface="Source Han Sans CN Bold" panose="020B0800000000000000" charset="-122"/>
                <a:cs typeface="Source Han Sans CN Bold" panose="020B0800000000000000" charset="-122"/>
              </a:rPr>
              <a:t>导入torch库</a:t>
            </a:r>
            <a:endParaRPr kumimoji="1" lang="zh-CN" altLang="en-US"/>
          </a:p>
        </p:txBody>
      </p:sp>
      <p:sp>
        <p:nvSpPr>
          <p:cNvPr id="14" name="标题 1"/>
          <p:cNvSpPr txBox="1"/>
          <p:nvPr/>
        </p:nvSpPr>
        <p:spPr>
          <a:xfrm>
            <a:off x="10884790" y="186604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416482" y="1676710"/>
            <a:ext cx="1178478" cy="1178478"/>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804499" y="2083518"/>
            <a:ext cx="402445" cy="36486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17" name="标题 1"/>
          <p:cNvCxnSpPr/>
          <p:nvPr/>
        </p:nvCxnSpPr>
        <p:spPr>
          <a:xfrm>
            <a:off x="4719387" y="4382388"/>
            <a:ext cx="3967747" cy="0"/>
          </a:xfrm>
          <a:prstGeom prst="line">
            <a:avLst/>
          </a:prstGeom>
          <a:noFill/>
          <a:ln w="12700" cap="sq">
            <a:solidFill>
              <a:schemeClr val="accent2"/>
            </a:solidFill>
            <a:miter/>
          </a:ln>
        </p:spPr>
      </p:cxnSp>
      <p:sp>
        <p:nvSpPr>
          <p:cNvPr id="18" name="标题 1"/>
          <p:cNvSpPr txBox="1"/>
          <p:nvPr/>
        </p:nvSpPr>
        <p:spPr>
          <a:xfrm>
            <a:off x="3492166" y="3788830"/>
            <a:ext cx="1363579" cy="1363579"/>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4972664" y="4509613"/>
            <a:ext cx="3714469" cy="1124057"/>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输入print(torch.cuda.is_available())，查看GPU是否可用，若返回True，则可利用GPU加速计算。</a:t>
            </a:r>
            <a:endParaRPr kumimoji="1" lang="zh-CN" altLang="en-US"/>
          </a:p>
        </p:txBody>
      </p:sp>
      <p:sp>
        <p:nvSpPr>
          <p:cNvPr id="20" name="标题 1"/>
          <p:cNvSpPr txBox="1"/>
          <p:nvPr/>
        </p:nvSpPr>
        <p:spPr>
          <a:xfrm>
            <a:off x="4972665" y="3556224"/>
            <a:ext cx="2963437" cy="762552"/>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092980">
                    <a:alpha val="100000"/>
                  </a:srgbClr>
                </a:solidFill>
                <a:latin typeface="Source Han Sans CN Bold" panose="020B0800000000000000" charset="-122"/>
                <a:ea typeface="Source Han Sans CN Bold" panose="020B0800000000000000" charset="-122"/>
                <a:cs typeface="Source Han Sans CN Bold" panose="020B0800000000000000" charset="-122"/>
              </a:rPr>
              <a:t>检查CUDA可用</a:t>
            </a:r>
            <a:endParaRPr kumimoji="1" lang="zh-CN" altLang="en-US"/>
          </a:p>
        </p:txBody>
      </p:sp>
      <p:sp>
        <p:nvSpPr>
          <p:cNvPr id="21" name="标题 1"/>
          <p:cNvSpPr txBox="1"/>
          <p:nvPr/>
        </p:nvSpPr>
        <p:spPr>
          <a:xfrm>
            <a:off x="8053024" y="4070714"/>
            <a:ext cx="634110" cy="311674"/>
          </a:xfrm>
          <a:custGeom>
            <a:avLst/>
            <a:gdLst>
              <a:gd name="connsiteX0" fmla="*/ 414968 w 829937"/>
              <a:gd name="connsiteY0" fmla="*/ 0 h 407926"/>
              <a:gd name="connsiteX1" fmla="*/ 822280 w 829937"/>
              <a:gd name="connsiteY1" fmla="*/ 331968 h 407926"/>
              <a:gd name="connsiteX2" fmla="*/ 829937 w 829937"/>
              <a:gd name="connsiteY2" fmla="*/ 407926 h 407926"/>
              <a:gd name="connsiteX3" fmla="*/ 0 w 829937"/>
              <a:gd name="connsiteY3" fmla="*/ 407926 h 407926"/>
              <a:gd name="connsiteX4" fmla="*/ 7657 w 829937"/>
              <a:gd name="connsiteY4" fmla="*/ 331968 h 407926"/>
              <a:gd name="connsiteX5" fmla="*/ 414968 w 829937"/>
              <a:gd name="connsiteY5" fmla="*/ 0 h 407926"/>
            </a:gdLst>
            <a:ahLst/>
            <a:cxnLst/>
            <a:rect l="l" t="t" r="r" b="b"/>
            <a:pathLst>
              <a:path w="829937" h="407926">
                <a:moveTo>
                  <a:pt x="414968" y="0"/>
                </a:moveTo>
                <a:cubicBezTo>
                  <a:pt x="615883" y="0"/>
                  <a:pt x="783512" y="142514"/>
                  <a:pt x="822280" y="331968"/>
                </a:cubicBezTo>
                <a:lnTo>
                  <a:pt x="829937" y="407926"/>
                </a:lnTo>
                <a:lnTo>
                  <a:pt x="0" y="407926"/>
                </a:lnTo>
                <a:lnTo>
                  <a:pt x="7657" y="331968"/>
                </a:lnTo>
                <a:cubicBezTo>
                  <a:pt x="46425" y="142514"/>
                  <a:pt x="214053" y="0"/>
                  <a:pt x="414968"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3584716" y="3881380"/>
            <a:ext cx="1178478" cy="1178478"/>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3972733" y="4284475"/>
            <a:ext cx="402445" cy="372290"/>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验证安装与问题解决</a:t>
            </a:r>
            <a:endParaRPr kumimoji="1" lang="zh-CN" altLang="en-US"/>
          </a:p>
        </p:txBody>
      </p:sp>
      <p:sp>
        <p:nvSpPr>
          <p:cNvPr id="26"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78448" y="1637532"/>
            <a:ext cx="3240000" cy="4258521"/>
          </a:xfrm>
          <a:prstGeom prst="roundRect">
            <a:avLst>
              <a:gd name="adj" fmla="val 4833"/>
            </a:avLst>
          </a:prstGeom>
          <a:gradFill>
            <a:gsLst>
              <a:gs pos="18000">
                <a:schemeClr val="accent1">
                  <a:lumMod val="60000"/>
                  <a:lumOff val="40000"/>
                  <a:alpha val="100000"/>
                </a:schemeClr>
              </a:gs>
              <a:gs pos="93000">
                <a:schemeClr val="accent1"/>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58448" y="2994606"/>
            <a:ext cx="2880000" cy="69969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Conda vs pip</a:t>
            </a:r>
            <a:endParaRPr kumimoji="1" lang="zh-CN" altLang="en-US"/>
          </a:p>
        </p:txBody>
      </p:sp>
      <p:sp>
        <p:nvSpPr>
          <p:cNvPr id="5" name="标题 1"/>
          <p:cNvSpPr txBox="1"/>
          <p:nvPr/>
        </p:nvSpPr>
        <p:spPr>
          <a:xfrm>
            <a:off x="958448" y="4063179"/>
            <a:ext cx="2880000" cy="1583188"/>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Conda是Anaconda的一部分，能管理多语言包及其依赖；pip专为Python设计，处理Python包更高效</a:t>
            </a:r>
            <a:r>
              <a:rPr kumimoji="1" lang="en-US" altLang="zh-CN" sz="1400" dirty="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a:t>
            </a:r>
            <a:endParaRPr kumimoji="1" lang="zh-CN" altLang="en-US" dirty="0"/>
          </a:p>
        </p:txBody>
      </p:sp>
      <p:sp>
        <p:nvSpPr>
          <p:cNvPr id="6" name="标题 1"/>
          <p:cNvSpPr txBox="1"/>
          <p:nvPr/>
        </p:nvSpPr>
        <p:spPr>
          <a:xfrm>
            <a:off x="2006284" y="2026317"/>
            <a:ext cx="784328" cy="78432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7" name="标题 1"/>
          <p:cNvCxnSpPr/>
          <p:nvPr/>
        </p:nvCxnSpPr>
        <p:spPr>
          <a:xfrm>
            <a:off x="2090399" y="3811475"/>
            <a:ext cx="616098" cy="0"/>
          </a:xfrm>
          <a:prstGeom prst="line">
            <a:avLst/>
          </a:prstGeom>
          <a:noFill/>
          <a:ln w="38100" cap="sq">
            <a:solidFill>
              <a:schemeClr val="bg1"/>
            </a:solidFill>
            <a:miter/>
          </a:ln>
        </p:spPr>
      </p:cxnSp>
      <p:sp>
        <p:nvSpPr>
          <p:cNvPr id="8" name="标题 1"/>
          <p:cNvSpPr txBox="1"/>
          <p:nvPr/>
        </p:nvSpPr>
        <p:spPr>
          <a:xfrm>
            <a:off x="4469650" y="1335791"/>
            <a:ext cx="3240000" cy="4258521"/>
          </a:xfrm>
          <a:prstGeom prst="roundRect">
            <a:avLst>
              <a:gd name="adj" fmla="val 4833"/>
            </a:avLst>
          </a:prstGeom>
          <a:solidFill>
            <a:schemeClr val="bg1"/>
          </a:solidFill>
          <a:ln w="12700" cap="flat">
            <a:solidFill>
              <a:schemeClr val="accent1"/>
            </a:solidFill>
            <a:miter/>
          </a:ln>
          <a:effectLst>
            <a:outerShdw blurRad="139700" dist="381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649650" y="2662958"/>
            <a:ext cx="2880000" cy="784327"/>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gradFill>
                  <a:gsLst>
                    <a:gs pos="0">
                      <a:srgbClr val="265CEF">
                        <a:alpha val="100000"/>
                      </a:srgbClr>
                    </a:gs>
                    <a:gs pos="100000">
                      <a:srgbClr val="0E3EC1">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环境管理</a:t>
            </a:r>
            <a:endParaRPr kumimoji="1" lang="zh-CN" altLang="en-US"/>
          </a:p>
        </p:txBody>
      </p:sp>
      <p:sp>
        <p:nvSpPr>
          <p:cNvPr id="10" name="标题 1"/>
          <p:cNvSpPr txBox="1"/>
          <p:nvPr/>
        </p:nvSpPr>
        <p:spPr>
          <a:xfrm>
            <a:off x="4649650" y="3761438"/>
            <a:ext cx="2880000" cy="158318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D0D0D">
                    <a:alpha val="100000"/>
                  </a:srgbClr>
                </a:solidFill>
                <a:latin typeface="Source Han Sans" panose="020B0400000000000000" charset="-122"/>
                <a:ea typeface="Source Han Sans" panose="020B0400000000000000" charset="-122"/>
                <a:cs typeface="Source Han Sans" panose="020B0400000000000000" charset="-122"/>
              </a:rPr>
              <a:t>Conda擅长创建和管理虚拟环境，确保项目依赖隔离；pip需额外工具如virtualenv来实现环境隔离。</a:t>
            </a:r>
            <a:endParaRPr kumimoji="1" lang="zh-CN" altLang="en-US"/>
          </a:p>
        </p:txBody>
      </p:sp>
      <p:sp>
        <p:nvSpPr>
          <p:cNvPr id="11" name="标题 1"/>
          <p:cNvSpPr txBox="1"/>
          <p:nvPr/>
        </p:nvSpPr>
        <p:spPr>
          <a:xfrm>
            <a:off x="5684413" y="1724576"/>
            <a:ext cx="810474" cy="78432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2" name="标题 1"/>
          <p:cNvCxnSpPr/>
          <p:nvPr/>
        </p:nvCxnSpPr>
        <p:spPr>
          <a:xfrm>
            <a:off x="5781601" y="3509734"/>
            <a:ext cx="616098" cy="0"/>
          </a:xfrm>
          <a:prstGeom prst="line">
            <a:avLst/>
          </a:prstGeom>
          <a:noFill/>
          <a:ln w="38100" cap="sq">
            <a:solidFill>
              <a:schemeClr val="accent1"/>
            </a:solidFill>
            <a:miter/>
          </a:ln>
        </p:spPr>
      </p:cxnSp>
      <p:sp>
        <p:nvSpPr>
          <p:cNvPr id="13" name="标题 1"/>
          <p:cNvSpPr txBox="1"/>
          <p:nvPr/>
        </p:nvSpPr>
        <p:spPr>
          <a:xfrm>
            <a:off x="8160852" y="1670088"/>
            <a:ext cx="3240000" cy="4258521"/>
          </a:xfrm>
          <a:prstGeom prst="roundRect">
            <a:avLst>
              <a:gd name="adj" fmla="val 4833"/>
            </a:avLst>
          </a:prstGeom>
          <a:gradFill>
            <a:gsLst>
              <a:gs pos="18000">
                <a:schemeClr val="accent1">
                  <a:lumMod val="60000"/>
                  <a:lumOff val="40000"/>
                  <a:alpha val="100000"/>
                </a:schemeClr>
              </a:gs>
              <a:gs pos="93000">
                <a:schemeClr val="accent1"/>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8340852" y="3046370"/>
            <a:ext cx="2880000" cy="699699"/>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依赖解决</a:t>
            </a:r>
            <a:endParaRPr kumimoji="1" lang="zh-CN" altLang="en-US"/>
          </a:p>
        </p:txBody>
      </p:sp>
      <p:sp>
        <p:nvSpPr>
          <p:cNvPr id="15" name="标题 1"/>
          <p:cNvSpPr txBox="1"/>
          <p:nvPr/>
        </p:nvSpPr>
        <p:spPr>
          <a:xfrm>
            <a:off x="8340852" y="4095734"/>
            <a:ext cx="2880000" cy="155063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panose="020B0400000000000000" charset="-122"/>
                <a:ea typeface="Source Han Sans" panose="020B0400000000000000" charset="-122"/>
                <a:cs typeface="Source Han Sans" panose="020B0400000000000000" charset="-122"/>
              </a:rPr>
              <a:t>Conda能自动解决依赖冲突，适合复杂项目；pip可能需手动解决依赖问题，适用于简单项目。</a:t>
            </a:r>
            <a:endParaRPr kumimoji="1" lang="zh-CN" altLang="en-US"/>
          </a:p>
        </p:txBody>
      </p:sp>
      <p:sp>
        <p:nvSpPr>
          <p:cNvPr id="16" name="标题 1"/>
          <p:cNvSpPr txBox="1"/>
          <p:nvPr/>
        </p:nvSpPr>
        <p:spPr>
          <a:xfrm>
            <a:off x="9332914" y="2058873"/>
            <a:ext cx="895876" cy="78432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7" name="标题 1"/>
          <p:cNvCxnSpPr/>
          <p:nvPr/>
        </p:nvCxnSpPr>
        <p:spPr>
          <a:xfrm>
            <a:off x="9472803" y="3844031"/>
            <a:ext cx="616098" cy="0"/>
          </a:xfrm>
          <a:prstGeom prst="line">
            <a:avLst/>
          </a:prstGeom>
          <a:noFill/>
          <a:ln w="38100" cap="sq">
            <a:solidFill>
              <a:schemeClr val="bg1"/>
            </a:solidFill>
            <a:miter/>
          </a:ln>
        </p:spPr>
      </p:cxnSp>
      <p:sp>
        <p:nvSpPr>
          <p:cNvPr id="18"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环境管理工具对比</a:t>
            </a:r>
            <a:endParaRPr kumimoji="1" lang="zh-CN" altLang="en-US"/>
          </a:p>
        </p:txBody>
      </p:sp>
      <p:sp>
        <p:nvSpPr>
          <p:cNvPr id="20"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12700" y="0"/>
            <a:ext cx="122047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88828" y="1028700"/>
            <a:ext cx="9396822" cy="5829300"/>
          </a:xfrm>
          <a:custGeom>
            <a:avLst/>
            <a:gdLst>
              <a:gd name="connsiteX0" fmla="*/ 7245219 w 9396822"/>
              <a:gd name="connsiteY0" fmla="*/ 0 h 5829300"/>
              <a:gd name="connsiteX1" fmla="*/ 9098953 w 9396822"/>
              <a:gd name="connsiteY1" fmla="*/ 233521 h 5829300"/>
              <a:gd name="connsiteX2" fmla="*/ 9396822 w 9396822"/>
              <a:gd name="connsiteY2" fmla="*/ 318106 h 5829300"/>
              <a:gd name="connsiteX3" fmla="*/ 9396822 w 9396822"/>
              <a:gd name="connsiteY3" fmla="*/ 3974568 h 5829300"/>
              <a:gd name="connsiteX4" fmla="*/ 9350636 w 9396822"/>
              <a:gd name="connsiteY4" fmla="*/ 3944959 h 5829300"/>
              <a:gd name="connsiteX5" fmla="*/ 7245219 w 9396822"/>
              <a:gd name="connsiteY5" fmla="*/ 3357134 h 5829300"/>
              <a:gd name="connsiteX6" fmla="*/ 3585302 w 9396822"/>
              <a:gd name="connsiteY6" fmla="*/ 5657131 h 5829300"/>
              <a:gd name="connsiteX7" fmla="*/ 3507466 w 9396822"/>
              <a:gd name="connsiteY7" fmla="*/ 5829300 h 5829300"/>
              <a:gd name="connsiteX8" fmla="*/ 0 w 9396822"/>
              <a:gd name="connsiteY8" fmla="*/ 5829300 h 5829300"/>
              <a:gd name="connsiteX9" fmla="*/ 61298 w 9396822"/>
              <a:gd name="connsiteY9" fmla="*/ 5563708 h 5829300"/>
              <a:gd name="connsiteX10" fmla="*/ 7245219 w 9396822"/>
              <a:gd name="connsiteY10" fmla="*/ 0 h 5829300"/>
            </a:gdLst>
            <a:ahLst/>
            <a:cxnLst/>
            <a:rect l="l" t="t" r="r" b="b"/>
            <a:pathLst>
              <a:path w="9396822" h="5829300">
                <a:moveTo>
                  <a:pt x="7245219" y="0"/>
                </a:moveTo>
                <a:cubicBezTo>
                  <a:pt x="7885303" y="0"/>
                  <a:pt x="8506451" y="81077"/>
                  <a:pt x="9098953" y="233521"/>
                </a:cubicBezTo>
                <a:lnTo>
                  <a:pt x="9396822" y="318106"/>
                </a:lnTo>
                <a:lnTo>
                  <a:pt x="9396822" y="3974568"/>
                </a:lnTo>
                <a:lnTo>
                  <a:pt x="9350636" y="3944959"/>
                </a:lnTo>
                <a:cubicBezTo>
                  <a:pt x="8736730" y="3571940"/>
                  <a:pt x="8016060" y="3357134"/>
                  <a:pt x="7245219" y="3357134"/>
                </a:cubicBezTo>
                <a:cubicBezTo>
                  <a:pt x="5633461" y="3357134"/>
                  <a:pt x="4241044" y="4296245"/>
                  <a:pt x="3585302" y="5657131"/>
                </a:cubicBezTo>
                <a:lnTo>
                  <a:pt x="3507466" y="5829300"/>
                </a:lnTo>
                <a:lnTo>
                  <a:pt x="0" y="5829300"/>
                </a:lnTo>
                <a:lnTo>
                  <a:pt x="61298" y="5563708"/>
                </a:lnTo>
                <a:cubicBezTo>
                  <a:pt x="884496" y="2364197"/>
                  <a:pt x="3788764" y="0"/>
                  <a:pt x="7245219" y="0"/>
                </a:cubicBezTo>
                <a:close/>
              </a:path>
            </a:pathLst>
          </a:custGeom>
          <a:gradFill>
            <a:gsLst>
              <a:gs pos="0">
                <a:schemeClr val="accent1">
                  <a:lumMod val="60000"/>
                  <a:lumOff val="40000"/>
                  <a:alpha val="19000"/>
                </a:schemeClr>
              </a:gs>
              <a:gs pos="85000">
                <a:schemeClr val="accent1">
                  <a:lumMod val="20000"/>
                  <a:lumOff val="80000"/>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260368" y="699068"/>
            <a:ext cx="4603672" cy="5151375"/>
          </a:xfrm>
          <a:prstGeom prst="rect">
            <a:avLst/>
          </a:prstGeom>
          <a:noFill/>
          <a:ln>
            <a:noFill/>
          </a:ln>
        </p:spPr>
      </p:pic>
      <p:sp>
        <p:nvSpPr>
          <p:cNvPr id="5" name="标题 1"/>
          <p:cNvSpPr txBox="1"/>
          <p:nvPr/>
        </p:nvSpPr>
        <p:spPr>
          <a:xfrm>
            <a:off x="11739916" y="0"/>
            <a:ext cx="458434" cy="1869688"/>
          </a:xfrm>
          <a:prstGeom prst="rect">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2700000">
            <a:off x="7189696" y="514490"/>
            <a:ext cx="1132623" cy="1132620"/>
          </a:xfrm>
          <a:custGeom>
            <a:avLst/>
            <a:gdLst>
              <a:gd name="connsiteX0" fmla="*/ 844421 w 1132623"/>
              <a:gd name="connsiteY0" fmla="*/ 115719 h 1132620"/>
              <a:gd name="connsiteX1" fmla="*/ 960140 w 1132623"/>
              <a:gd name="connsiteY1" fmla="*/ 115719 h 1132620"/>
              <a:gd name="connsiteX2" fmla="*/ 960140 w 1132623"/>
              <a:gd name="connsiteY2" fmla="*/ 0 h 1132620"/>
              <a:gd name="connsiteX3" fmla="*/ 1016904 w 1132623"/>
              <a:gd name="connsiteY3" fmla="*/ 0 h 1132620"/>
              <a:gd name="connsiteX4" fmla="*/ 1016904 w 1132623"/>
              <a:gd name="connsiteY4" fmla="*/ 115719 h 1132620"/>
              <a:gd name="connsiteX5" fmla="*/ 1132623 w 1132623"/>
              <a:gd name="connsiteY5" fmla="*/ 115719 h 1132620"/>
              <a:gd name="connsiteX6" fmla="*/ 1132623 w 1132623"/>
              <a:gd name="connsiteY6" fmla="*/ 172483 h 1132620"/>
              <a:gd name="connsiteX7" fmla="*/ 1016904 w 1132623"/>
              <a:gd name="connsiteY7" fmla="*/ 172483 h 1132620"/>
              <a:gd name="connsiteX8" fmla="*/ 1016904 w 1132623"/>
              <a:gd name="connsiteY8" fmla="*/ 288202 h 1132620"/>
              <a:gd name="connsiteX9" fmla="*/ 960140 w 1132623"/>
              <a:gd name="connsiteY9" fmla="*/ 288202 h 1132620"/>
              <a:gd name="connsiteX10" fmla="*/ 960140 w 1132623"/>
              <a:gd name="connsiteY10" fmla="*/ 172483 h 1132620"/>
              <a:gd name="connsiteX11" fmla="*/ 844421 w 1132623"/>
              <a:gd name="connsiteY11" fmla="*/ 172483 h 1132620"/>
              <a:gd name="connsiteX12" fmla="*/ 422211 w 1132623"/>
              <a:gd name="connsiteY12" fmla="*/ 537928 h 1132620"/>
              <a:gd name="connsiteX13" fmla="*/ 537929 w 1132623"/>
              <a:gd name="connsiteY13" fmla="*/ 537928 h 1132620"/>
              <a:gd name="connsiteX14" fmla="*/ 537929 w 1132623"/>
              <a:gd name="connsiteY14" fmla="*/ 422209 h 1132620"/>
              <a:gd name="connsiteX15" fmla="*/ 594693 w 1132623"/>
              <a:gd name="connsiteY15" fmla="*/ 422209 h 1132620"/>
              <a:gd name="connsiteX16" fmla="*/ 594693 w 1132623"/>
              <a:gd name="connsiteY16" fmla="*/ 537928 h 1132620"/>
              <a:gd name="connsiteX17" fmla="*/ 710412 w 1132623"/>
              <a:gd name="connsiteY17" fmla="*/ 537928 h 1132620"/>
              <a:gd name="connsiteX18" fmla="*/ 710412 w 1132623"/>
              <a:gd name="connsiteY18" fmla="*/ 594692 h 1132620"/>
              <a:gd name="connsiteX19" fmla="*/ 594693 w 1132623"/>
              <a:gd name="connsiteY19" fmla="*/ 594692 h 1132620"/>
              <a:gd name="connsiteX20" fmla="*/ 594693 w 1132623"/>
              <a:gd name="connsiteY20" fmla="*/ 710411 h 1132620"/>
              <a:gd name="connsiteX21" fmla="*/ 537929 w 1132623"/>
              <a:gd name="connsiteY21" fmla="*/ 710411 h 1132620"/>
              <a:gd name="connsiteX22" fmla="*/ 537930 w 1132623"/>
              <a:gd name="connsiteY22" fmla="*/ 594692 h 1132620"/>
              <a:gd name="connsiteX23" fmla="*/ 422210 w 1132623"/>
              <a:gd name="connsiteY23" fmla="*/ 594692 h 1132620"/>
              <a:gd name="connsiteX24" fmla="*/ 1 w 1132623"/>
              <a:gd name="connsiteY24" fmla="*/ 960137 h 1132620"/>
              <a:gd name="connsiteX25" fmla="*/ 115719 w 1132623"/>
              <a:gd name="connsiteY25" fmla="*/ 960137 h 1132620"/>
              <a:gd name="connsiteX26" fmla="*/ 115719 w 1132623"/>
              <a:gd name="connsiteY26" fmla="*/ 844418 h 1132620"/>
              <a:gd name="connsiteX27" fmla="*/ 172484 w 1132623"/>
              <a:gd name="connsiteY27" fmla="*/ 844418 h 1132620"/>
              <a:gd name="connsiteX28" fmla="*/ 172483 w 1132623"/>
              <a:gd name="connsiteY28" fmla="*/ 960137 h 1132620"/>
              <a:gd name="connsiteX29" fmla="*/ 288203 w 1132623"/>
              <a:gd name="connsiteY29" fmla="*/ 960137 h 1132620"/>
              <a:gd name="connsiteX30" fmla="*/ 288202 w 1132623"/>
              <a:gd name="connsiteY30" fmla="*/ 1016901 h 1132620"/>
              <a:gd name="connsiteX31" fmla="*/ 172483 w 1132623"/>
              <a:gd name="connsiteY31" fmla="*/ 1016901 h 1132620"/>
              <a:gd name="connsiteX32" fmla="*/ 172484 w 1132623"/>
              <a:gd name="connsiteY32" fmla="*/ 1132620 h 1132620"/>
              <a:gd name="connsiteX33" fmla="*/ 115719 w 1132623"/>
              <a:gd name="connsiteY33" fmla="*/ 1132620 h 1132620"/>
              <a:gd name="connsiteX34" fmla="*/ 115720 w 1132623"/>
              <a:gd name="connsiteY34" fmla="*/ 1016901 h 1132620"/>
              <a:gd name="connsiteX35" fmla="*/ 0 w 1132623"/>
              <a:gd name="connsiteY35" fmla="*/ 1016901 h 1132620"/>
            </a:gdLst>
            <a:ahLst/>
            <a:cxnLst/>
            <a:rect l="l" t="t" r="r" b="b"/>
            <a:pathLst>
              <a:path w="1132623" h="1132620">
                <a:moveTo>
                  <a:pt x="844421" y="115719"/>
                </a:moveTo>
                <a:lnTo>
                  <a:pt x="960140" y="115719"/>
                </a:lnTo>
                <a:lnTo>
                  <a:pt x="960140" y="0"/>
                </a:lnTo>
                <a:lnTo>
                  <a:pt x="1016904" y="0"/>
                </a:lnTo>
                <a:lnTo>
                  <a:pt x="1016904" y="115719"/>
                </a:lnTo>
                <a:lnTo>
                  <a:pt x="1132623" y="115719"/>
                </a:lnTo>
                <a:lnTo>
                  <a:pt x="1132623" y="172483"/>
                </a:lnTo>
                <a:lnTo>
                  <a:pt x="1016904" y="172483"/>
                </a:lnTo>
                <a:lnTo>
                  <a:pt x="1016904" y="288202"/>
                </a:lnTo>
                <a:lnTo>
                  <a:pt x="960140" y="288202"/>
                </a:lnTo>
                <a:lnTo>
                  <a:pt x="960140" y="172483"/>
                </a:lnTo>
                <a:lnTo>
                  <a:pt x="844421" y="172483"/>
                </a:lnTo>
                <a:close/>
                <a:moveTo>
                  <a:pt x="422211" y="537928"/>
                </a:moveTo>
                <a:lnTo>
                  <a:pt x="537929" y="537928"/>
                </a:lnTo>
                <a:lnTo>
                  <a:pt x="537929" y="422209"/>
                </a:lnTo>
                <a:lnTo>
                  <a:pt x="594693" y="422209"/>
                </a:lnTo>
                <a:lnTo>
                  <a:pt x="594693" y="537928"/>
                </a:lnTo>
                <a:lnTo>
                  <a:pt x="710412" y="537928"/>
                </a:lnTo>
                <a:lnTo>
                  <a:pt x="710412" y="594692"/>
                </a:lnTo>
                <a:lnTo>
                  <a:pt x="594693" y="594692"/>
                </a:lnTo>
                <a:lnTo>
                  <a:pt x="594693" y="710411"/>
                </a:lnTo>
                <a:lnTo>
                  <a:pt x="537929" y="710411"/>
                </a:lnTo>
                <a:lnTo>
                  <a:pt x="537930" y="594692"/>
                </a:lnTo>
                <a:lnTo>
                  <a:pt x="422210" y="594692"/>
                </a:lnTo>
                <a:close/>
                <a:moveTo>
                  <a:pt x="1" y="960137"/>
                </a:moveTo>
                <a:lnTo>
                  <a:pt x="115719" y="960137"/>
                </a:lnTo>
                <a:lnTo>
                  <a:pt x="115719" y="844418"/>
                </a:lnTo>
                <a:lnTo>
                  <a:pt x="172484" y="844418"/>
                </a:lnTo>
                <a:lnTo>
                  <a:pt x="172483" y="960137"/>
                </a:lnTo>
                <a:lnTo>
                  <a:pt x="288203" y="960137"/>
                </a:lnTo>
                <a:lnTo>
                  <a:pt x="288202" y="1016901"/>
                </a:lnTo>
                <a:lnTo>
                  <a:pt x="172483" y="1016901"/>
                </a:lnTo>
                <a:lnTo>
                  <a:pt x="172484" y="1132620"/>
                </a:lnTo>
                <a:lnTo>
                  <a:pt x="115719" y="1132620"/>
                </a:lnTo>
                <a:lnTo>
                  <a:pt x="115720" y="1016901"/>
                </a:lnTo>
                <a:lnTo>
                  <a:pt x="0" y="1016901"/>
                </a:lnTo>
                <a:close/>
              </a:path>
            </a:pathLst>
          </a:cu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5877835" y="1916855"/>
            <a:ext cx="608637" cy="608637"/>
          </a:xfrm>
          <a:prstGeom prst="ellipse">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5524263" y="1602163"/>
            <a:ext cx="770159" cy="770159"/>
          </a:xfrm>
          <a:prstGeom prst="ellipse">
            <a:avLst/>
          </a:prstGeom>
          <a:noFill/>
          <a:ln w="28575" cap="sq">
            <a:solidFill>
              <a:schemeClr val="accent1">
                <a:lumMod val="60000"/>
                <a:lumOff val="4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265813" y="819846"/>
            <a:ext cx="2379579" cy="520462"/>
          </a:xfrm>
          <a:prstGeom prst="roundRect">
            <a:avLst>
              <a:gd name="adj" fmla="val 23158"/>
            </a:avLst>
          </a:prstGeom>
          <a:gradFill>
            <a:gsLst>
              <a:gs pos="0">
                <a:schemeClr val="accent1">
                  <a:lumMod val="60000"/>
                  <a:lumOff val="40000"/>
                </a:schemeClr>
              </a:gs>
              <a:gs pos="5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61427" y="956622"/>
            <a:ext cx="1988350" cy="24691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5096749" y="2871647"/>
            <a:ext cx="6577155" cy="2177094"/>
          </a:xfrm>
          <a:prstGeom prst="rect">
            <a:avLst/>
          </a:prstGeom>
          <a:noFill/>
          <a:ln>
            <a:noFill/>
          </a:ln>
        </p:spPr>
        <p:txBody>
          <a:bodyPr vert="horz" wrap="square" lIns="0" tIns="0" rIns="0" bIns="0" rtlCol="0" anchor="ctr"/>
          <a:lstStyle/>
          <a:p>
            <a:pPr algn="r">
              <a:lnSpc>
                <a:spcPct val="130000"/>
              </a:lnSpc>
            </a:pPr>
            <a:r>
              <a:rPr kumimoji="1" lang="en-US" altLang="zh-CN" sz="5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依赖管理与代码托管</a:t>
            </a:r>
            <a:endParaRPr kumimoji="1" lang="zh-CN" altLang="en-US"/>
          </a:p>
        </p:txBody>
      </p:sp>
      <p:sp>
        <p:nvSpPr>
          <p:cNvPr id="12" name="标题 1"/>
          <p:cNvSpPr txBox="1"/>
          <p:nvPr/>
        </p:nvSpPr>
        <p:spPr>
          <a:xfrm flipH="1">
            <a:off x="5785181" y="5103584"/>
            <a:ext cx="5879118" cy="124924"/>
          </a:xfrm>
          <a:prstGeom prst="roundRect">
            <a:avLst>
              <a:gd name="adj" fmla="val 50000"/>
            </a:avLst>
          </a:prstGeom>
          <a:gradFill>
            <a:gsLst>
              <a:gs pos="0">
                <a:schemeClr val="accent1">
                  <a:alpha val="100000"/>
                </a:schemeClr>
              </a:gs>
              <a:gs pos="100000">
                <a:schemeClr val="bg1">
                  <a:alpha val="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539468" y="1705660"/>
            <a:ext cx="2924969" cy="1223355"/>
          </a:xfrm>
          <a:prstGeom prst="rect">
            <a:avLst/>
          </a:prstGeom>
          <a:noFill/>
          <a:ln>
            <a:noFill/>
          </a:ln>
        </p:spPr>
        <p:txBody>
          <a:bodyPr vert="horz" wrap="square" lIns="0" tIns="0" rIns="0" bIns="0" rtlCol="0" anchor="b"/>
          <a:lstStyle/>
          <a:p>
            <a:pPr algn="r">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14" name="标题 1"/>
          <p:cNvSpPr txBox="1"/>
          <p:nvPr/>
        </p:nvSpPr>
        <p:spPr>
          <a:xfrm>
            <a:off x="10617843" y="30037"/>
            <a:ext cx="1602676" cy="2898978"/>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7D9DF5">
                        <a:alpha val="100000"/>
                      </a:srgbClr>
                    </a:gs>
                    <a:gs pos="82000">
                      <a:srgbClr val="265CEF">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02</a:t>
            </a:r>
            <a:endParaRPr kumimoji="1" lang="zh-CN" altLang="en-US"/>
          </a:p>
        </p:txBody>
      </p:sp>
      <p:sp>
        <p:nvSpPr>
          <p:cNvPr id="15" name="标题 1"/>
          <p:cNvSpPr txBox="1"/>
          <p:nvPr/>
        </p:nvSpPr>
        <p:spPr>
          <a:xfrm flipH="1">
            <a:off x="-12700" y="6170932"/>
            <a:ext cx="12211050" cy="687068"/>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16200000" flipH="1">
            <a:off x="5865413" y="558974"/>
            <a:ext cx="461178" cy="11941122"/>
          </a:xfrm>
          <a:custGeom>
            <a:avLst/>
            <a:gdLst>
              <a:gd name="connsiteX0" fmla="*/ 4 w 461178"/>
              <a:gd name="connsiteY0" fmla="*/ 11746413 h 11941122"/>
              <a:gd name="connsiteX1" fmla="*/ 189829 w 461178"/>
              <a:gd name="connsiteY1" fmla="*/ 11780833 h 11941122"/>
              <a:gd name="connsiteX2" fmla="*/ 230591 w 461178"/>
              <a:gd name="connsiteY2" fmla="*/ 11941122 h 11941122"/>
              <a:gd name="connsiteX3" fmla="*/ 271353 w 461178"/>
              <a:gd name="connsiteY3" fmla="*/ 11780833 h 11941122"/>
              <a:gd name="connsiteX4" fmla="*/ 461178 w 461178"/>
              <a:gd name="connsiteY4" fmla="*/ 11746413 h 11941122"/>
              <a:gd name="connsiteX5" fmla="*/ 271353 w 461178"/>
              <a:gd name="connsiteY5" fmla="*/ 11711993 h 11941122"/>
              <a:gd name="connsiteX6" fmla="*/ 230591 w 461178"/>
              <a:gd name="connsiteY6" fmla="*/ 11551704 h 11941122"/>
              <a:gd name="connsiteX7" fmla="*/ 189829 w 461178"/>
              <a:gd name="connsiteY7" fmla="*/ 11711993 h 11941122"/>
              <a:gd name="connsiteX8" fmla="*/ 3 w 461178"/>
              <a:gd name="connsiteY8" fmla="*/ 11284337 h 11941122"/>
              <a:gd name="connsiteX9" fmla="*/ 189827 w 461178"/>
              <a:gd name="connsiteY9" fmla="*/ 11318757 h 11941122"/>
              <a:gd name="connsiteX10" fmla="*/ 230590 w 461178"/>
              <a:gd name="connsiteY10" fmla="*/ 11479047 h 11941122"/>
              <a:gd name="connsiteX11" fmla="*/ 271352 w 461178"/>
              <a:gd name="connsiteY11" fmla="*/ 11318757 h 11941122"/>
              <a:gd name="connsiteX12" fmla="*/ 461176 w 461178"/>
              <a:gd name="connsiteY12" fmla="*/ 11284337 h 11941122"/>
              <a:gd name="connsiteX13" fmla="*/ 271352 w 461178"/>
              <a:gd name="connsiteY13" fmla="*/ 11249917 h 11941122"/>
              <a:gd name="connsiteX14" fmla="*/ 230590 w 461178"/>
              <a:gd name="connsiteY14" fmla="*/ 11089629 h 11941122"/>
              <a:gd name="connsiteX15" fmla="*/ 189827 w 461178"/>
              <a:gd name="connsiteY15" fmla="*/ 11249917 h 11941122"/>
              <a:gd name="connsiteX16" fmla="*/ 2 w 461178"/>
              <a:gd name="connsiteY16" fmla="*/ 10822269 h 11941122"/>
              <a:gd name="connsiteX17" fmla="*/ 189828 w 461178"/>
              <a:gd name="connsiteY17" fmla="*/ 10856689 h 11941122"/>
              <a:gd name="connsiteX18" fmla="*/ 230590 w 461178"/>
              <a:gd name="connsiteY18" fmla="*/ 11016978 h 11941122"/>
              <a:gd name="connsiteX19" fmla="*/ 271352 w 461178"/>
              <a:gd name="connsiteY19" fmla="*/ 10856689 h 11941122"/>
              <a:gd name="connsiteX20" fmla="*/ 461177 w 461178"/>
              <a:gd name="connsiteY20" fmla="*/ 10822269 h 11941122"/>
              <a:gd name="connsiteX21" fmla="*/ 271352 w 461178"/>
              <a:gd name="connsiteY21" fmla="*/ 10787849 h 11941122"/>
              <a:gd name="connsiteX22" fmla="*/ 230590 w 461178"/>
              <a:gd name="connsiteY22" fmla="*/ 10627560 h 11941122"/>
              <a:gd name="connsiteX23" fmla="*/ 189828 w 461178"/>
              <a:gd name="connsiteY23" fmla="*/ 10787849 h 11941122"/>
              <a:gd name="connsiteX24" fmla="*/ 2 w 461178"/>
              <a:gd name="connsiteY24" fmla="*/ 9436065 h 11941122"/>
              <a:gd name="connsiteX25" fmla="*/ 189828 w 461178"/>
              <a:gd name="connsiteY25" fmla="*/ 9470485 h 11941122"/>
              <a:gd name="connsiteX26" fmla="*/ 230590 w 461178"/>
              <a:gd name="connsiteY26" fmla="*/ 9630774 h 11941122"/>
              <a:gd name="connsiteX27" fmla="*/ 271352 w 461178"/>
              <a:gd name="connsiteY27" fmla="*/ 9470485 h 11941122"/>
              <a:gd name="connsiteX28" fmla="*/ 461177 w 461178"/>
              <a:gd name="connsiteY28" fmla="*/ 9436065 h 11941122"/>
              <a:gd name="connsiteX29" fmla="*/ 271352 w 461178"/>
              <a:gd name="connsiteY29" fmla="*/ 9401645 h 11941122"/>
              <a:gd name="connsiteX30" fmla="*/ 230590 w 461178"/>
              <a:gd name="connsiteY30" fmla="*/ 9241356 h 11941122"/>
              <a:gd name="connsiteX31" fmla="*/ 189828 w 461178"/>
              <a:gd name="connsiteY31" fmla="*/ 9401645 h 11941122"/>
              <a:gd name="connsiteX32" fmla="*/ 2 w 461178"/>
              <a:gd name="connsiteY32" fmla="*/ 6663658 h 11941122"/>
              <a:gd name="connsiteX33" fmla="*/ 189827 w 461178"/>
              <a:gd name="connsiteY33" fmla="*/ 6698078 h 11941122"/>
              <a:gd name="connsiteX34" fmla="*/ 230589 w 461178"/>
              <a:gd name="connsiteY34" fmla="*/ 6858367 h 11941122"/>
              <a:gd name="connsiteX35" fmla="*/ 271351 w 461178"/>
              <a:gd name="connsiteY35" fmla="*/ 6698078 h 11941122"/>
              <a:gd name="connsiteX36" fmla="*/ 461176 w 461178"/>
              <a:gd name="connsiteY36" fmla="*/ 6663658 h 11941122"/>
              <a:gd name="connsiteX37" fmla="*/ 271351 w 461178"/>
              <a:gd name="connsiteY37" fmla="*/ 6629238 h 11941122"/>
              <a:gd name="connsiteX38" fmla="*/ 230589 w 461178"/>
              <a:gd name="connsiteY38" fmla="*/ 6468949 h 11941122"/>
              <a:gd name="connsiteX39" fmla="*/ 189827 w 461178"/>
              <a:gd name="connsiteY39" fmla="*/ 6629238 h 11941122"/>
              <a:gd name="connsiteX40" fmla="*/ 2 w 461178"/>
              <a:gd name="connsiteY40" fmla="*/ 10360200 h 11941122"/>
              <a:gd name="connsiteX41" fmla="*/ 189826 w 461178"/>
              <a:gd name="connsiteY41" fmla="*/ 10394620 h 11941122"/>
              <a:gd name="connsiteX42" fmla="*/ 230589 w 461178"/>
              <a:gd name="connsiteY42" fmla="*/ 10554910 h 11941122"/>
              <a:gd name="connsiteX43" fmla="*/ 271351 w 461178"/>
              <a:gd name="connsiteY43" fmla="*/ 10394620 h 11941122"/>
              <a:gd name="connsiteX44" fmla="*/ 461175 w 461178"/>
              <a:gd name="connsiteY44" fmla="*/ 10360200 h 11941122"/>
              <a:gd name="connsiteX45" fmla="*/ 271351 w 461178"/>
              <a:gd name="connsiteY45" fmla="*/ 10325780 h 11941122"/>
              <a:gd name="connsiteX46" fmla="*/ 230589 w 461178"/>
              <a:gd name="connsiteY46" fmla="*/ 10165492 h 11941122"/>
              <a:gd name="connsiteX47" fmla="*/ 189826 w 461178"/>
              <a:gd name="connsiteY47" fmla="*/ 10325780 h 11941122"/>
              <a:gd name="connsiteX48" fmla="*/ 2 w 461178"/>
              <a:gd name="connsiteY48" fmla="*/ 9898132 h 11941122"/>
              <a:gd name="connsiteX49" fmla="*/ 189826 w 461178"/>
              <a:gd name="connsiteY49" fmla="*/ 9932552 h 11941122"/>
              <a:gd name="connsiteX50" fmla="*/ 230589 w 461178"/>
              <a:gd name="connsiteY50" fmla="*/ 10092842 h 11941122"/>
              <a:gd name="connsiteX51" fmla="*/ 271351 w 461178"/>
              <a:gd name="connsiteY51" fmla="*/ 9932552 h 11941122"/>
              <a:gd name="connsiteX52" fmla="*/ 461175 w 461178"/>
              <a:gd name="connsiteY52" fmla="*/ 9898132 h 11941122"/>
              <a:gd name="connsiteX53" fmla="*/ 271351 w 461178"/>
              <a:gd name="connsiteY53" fmla="*/ 9863712 h 11941122"/>
              <a:gd name="connsiteX54" fmla="*/ 230589 w 461178"/>
              <a:gd name="connsiteY54" fmla="*/ 9703424 h 11941122"/>
              <a:gd name="connsiteX55" fmla="*/ 189826 w 461178"/>
              <a:gd name="connsiteY55" fmla="*/ 9863712 h 11941122"/>
              <a:gd name="connsiteX56" fmla="*/ 2 w 461178"/>
              <a:gd name="connsiteY56" fmla="*/ 8973996 h 11941122"/>
              <a:gd name="connsiteX57" fmla="*/ 189826 w 461178"/>
              <a:gd name="connsiteY57" fmla="*/ 9008416 h 11941122"/>
              <a:gd name="connsiteX58" fmla="*/ 230589 w 461178"/>
              <a:gd name="connsiteY58" fmla="*/ 9168706 h 11941122"/>
              <a:gd name="connsiteX59" fmla="*/ 271351 w 461178"/>
              <a:gd name="connsiteY59" fmla="*/ 9008416 h 11941122"/>
              <a:gd name="connsiteX60" fmla="*/ 461175 w 461178"/>
              <a:gd name="connsiteY60" fmla="*/ 8973996 h 11941122"/>
              <a:gd name="connsiteX61" fmla="*/ 271351 w 461178"/>
              <a:gd name="connsiteY61" fmla="*/ 8939576 h 11941122"/>
              <a:gd name="connsiteX62" fmla="*/ 230589 w 461178"/>
              <a:gd name="connsiteY62" fmla="*/ 8779288 h 11941122"/>
              <a:gd name="connsiteX63" fmla="*/ 189826 w 461178"/>
              <a:gd name="connsiteY63" fmla="*/ 8939576 h 11941122"/>
              <a:gd name="connsiteX64" fmla="*/ 2 w 461178"/>
              <a:gd name="connsiteY64" fmla="*/ 8511928 h 11941122"/>
              <a:gd name="connsiteX65" fmla="*/ 189826 w 461178"/>
              <a:gd name="connsiteY65" fmla="*/ 8546348 h 11941122"/>
              <a:gd name="connsiteX66" fmla="*/ 230589 w 461178"/>
              <a:gd name="connsiteY66" fmla="*/ 8706638 h 11941122"/>
              <a:gd name="connsiteX67" fmla="*/ 271351 w 461178"/>
              <a:gd name="connsiteY67" fmla="*/ 8546348 h 11941122"/>
              <a:gd name="connsiteX68" fmla="*/ 461175 w 461178"/>
              <a:gd name="connsiteY68" fmla="*/ 8511928 h 11941122"/>
              <a:gd name="connsiteX69" fmla="*/ 271351 w 461178"/>
              <a:gd name="connsiteY69" fmla="*/ 8477508 h 11941122"/>
              <a:gd name="connsiteX70" fmla="*/ 230589 w 461178"/>
              <a:gd name="connsiteY70" fmla="*/ 8317220 h 11941122"/>
              <a:gd name="connsiteX71" fmla="*/ 189826 w 461178"/>
              <a:gd name="connsiteY71" fmla="*/ 8477508 h 11941122"/>
              <a:gd name="connsiteX72" fmla="*/ 2 w 461178"/>
              <a:gd name="connsiteY72" fmla="*/ 8049861 h 11941122"/>
              <a:gd name="connsiteX73" fmla="*/ 189826 w 461178"/>
              <a:gd name="connsiteY73" fmla="*/ 8084281 h 11941122"/>
              <a:gd name="connsiteX74" fmla="*/ 230589 w 461178"/>
              <a:gd name="connsiteY74" fmla="*/ 8244570 h 11941122"/>
              <a:gd name="connsiteX75" fmla="*/ 271351 w 461178"/>
              <a:gd name="connsiteY75" fmla="*/ 8084281 h 11941122"/>
              <a:gd name="connsiteX76" fmla="*/ 461175 w 461178"/>
              <a:gd name="connsiteY76" fmla="*/ 8049861 h 11941122"/>
              <a:gd name="connsiteX77" fmla="*/ 271351 w 461178"/>
              <a:gd name="connsiteY77" fmla="*/ 8015441 h 11941122"/>
              <a:gd name="connsiteX78" fmla="*/ 230589 w 461178"/>
              <a:gd name="connsiteY78" fmla="*/ 7855152 h 11941122"/>
              <a:gd name="connsiteX79" fmla="*/ 189826 w 461178"/>
              <a:gd name="connsiteY79" fmla="*/ 8015441 h 11941122"/>
              <a:gd name="connsiteX80" fmla="*/ 2 w 461178"/>
              <a:gd name="connsiteY80" fmla="*/ 7587793 h 11941122"/>
              <a:gd name="connsiteX81" fmla="*/ 189826 w 461178"/>
              <a:gd name="connsiteY81" fmla="*/ 7622213 h 11941122"/>
              <a:gd name="connsiteX82" fmla="*/ 230589 w 461178"/>
              <a:gd name="connsiteY82" fmla="*/ 7782502 h 11941122"/>
              <a:gd name="connsiteX83" fmla="*/ 271351 w 461178"/>
              <a:gd name="connsiteY83" fmla="*/ 7622213 h 11941122"/>
              <a:gd name="connsiteX84" fmla="*/ 461175 w 461178"/>
              <a:gd name="connsiteY84" fmla="*/ 7587793 h 11941122"/>
              <a:gd name="connsiteX85" fmla="*/ 271351 w 461178"/>
              <a:gd name="connsiteY85" fmla="*/ 7553373 h 11941122"/>
              <a:gd name="connsiteX86" fmla="*/ 230589 w 461178"/>
              <a:gd name="connsiteY86" fmla="*/ 7393084 h 11941122"/>
              <a:gd name="connsiteX87" fmla="*/ 189826 w 461178"/>
              <a:gd name="connsiteY87" fmla="*/ 7553373 h 11941122"/>
              <a:gd name="connsiteX88" fmla="*/ 2 w 461178"/>
              <a:gd name="connsiteY88" fmla="*/ 7125725 h 11941122"/>
              <a:gd name="connsiteX89" fmla="*/ 189826 w 461178"/>
              <a:gd name="connsiteY89" fmla="*/ 7160145 h 11941122"/>
              <a:gd name="connsiteX90" fmla="*/ 230589 w 461178"/>
              <a:gd name="connsiteY90" fmla="*/ 7320434 h 11941122"/>
              <a:gd name="connsiteX91" fmla="*/ 271351 w 461178"/>
              <a:gd name="connsiteY91" fmla="*/ 7160145 h 11941122"/>
              <a:gd name="connsiteX92" fmla="*/ 461175 w 461178"/>
              <a:gd name="connsiteY92" fmla="*/ 7125725 h 11941122"/>
              <a:gd name="connsiteX93" fmla="*/ 271351 w 461178"/>
              <a:gd name="connsiteY93" fmla="*/ 7091305 h 11941122"/>
              <a:gd name="connsiteX94" fmla="*/ 230589 w 461178"/>
              <a:gd name="connsiteY94" fmla="*/ 6931016 h 11941122"/>
              <a:gd name="connsiteX95" fmla="*/ 189826 w 461178"/>
              <a:gd name="connsiteY95" fmla="*/ 7091305 h 11941122"/>
              <a:gd name="connsiteX96" fmla="*/ 2 w 461178"/>
              <a:gd name="connsiteY96" fmla="*/ 6201589 h 11941122"/>
              <a:gd name="connsiteX97" fmla="*/ 189826 w 461178"/>
              <a:gd name="connsiteY97" fmla="*/ 6236009 h 11941122"/>
              <a:gd name="connsiteX98" fmla="*/ 230589 w 461178"/>
              <a:gd name="connsiteY98" fmla="*/ 6396298 h 11941122"/>
              <a:gd name="connsiteX99" fmla="*/ 271351 w 461178"/>
              <a:gd name="connsiteY99" fmla="*/ 6236009 h 11941122"/>
              <a:gd name="connsiteX100" fmla="*/ 461175 w 461178"/>
              <a:gd name="connsiteY100" fmla="*/ 6201589 h 11941122"/>
              <a:gd name="connsiteX101" fmla="*/ 271351 w 461178"/>
              <a:gd name="connsiteY101" fmla="*/ 6167169 h 11941122"/>
              <a:gd name="connsiteX102" fmla="*/ 230589 w 461178"/>
              <a:gd name="connsiteY102" fmla="*/ 6006880 h 11941122"/>
              <a:gd name="connsiteX103" fmla="*/ 189826 w 461178"/>
              <a:gd name="connsiteY103" fmla="*/ 6167169 h 11941122"/>
              <a:gd name="connsiteX104" fmla="*/ 2 w 461178"/>
              <a:gd name="connsiteY104" fmla="*/ 5739521 h 11941122"/>
              <a:gd name="connsiteX105" fmla="*/ 189826 w 461178"/>
              <a:gd name="connsiteY105" fmla="*/ 5773941 h 11941122"/>
              <a:gd name="connsiteX106" fmla="*/ 230589 w 461178"/>
              <a:gd name="connsiteY106" fmla="*/ 5934230 h 11941122"/>
              <a:gd name="connsiteX107" fmla="*/ 271351 w 461178"/>
              <a:gd name="connsiteY107" fmla="*/ 5773941 h 11941122"/>
              <a:gd name="connsiteX108" fmla="*/ 461175 w 461178"/>
              <a:gd name="connsiteY108" fmla="*/ 5739521 h 11941122"/>
              <a:gd name="connsiteX109" fmla="*/ 271351 w 461178"/>
              <a:gd name="connsiteY109" fmla="*/ 5705101 h 11941122"/>
              <a:gd name="connsiteX110" fmla="*/ 230589 w 461178"/>
              <a:gd name="connsiteY110" fmla="*/ 5544813 h 11941122"/>
              <a:gd name="connsiteX111" fmla="*/ 189826 w 461178"/>
              <a:gd name="connsiteY111" fmla="*/ 5705101 h 11941122"/>
              <a:gd name="connsiteX112" fmla="*/ 2 w 461178"/>
              <a:gd name="connsiteY112" fmla="*/ 5277453 h 11941122"/>
              <a:gd name="connsiteX113" fmla="*/ 189826 w 461178"/>
              <a:gd name="connsiteY113" fmla="*/ 5311874 h 11941122"/>
              <a:gd name="connsiteX114" fmla="*/ 230589 w 461178"/>
              <a:gd name="connsiteY114" fmla="*/ 5472162 h 11941122"/>
              <a:gd name="connsiteX115" fmla="*/ 271351 w 461178"/>
              <a:gd name="connsiteY115" fmla="*/ 5311874 h 11941122"/>
              <a:gd name="connsiteX116" fmla="*/ 461175 w 461178"/>
              <a:gd name="connsiteY116" fmla="*/ 5277453 h 11941122"/>
              <a:gd name="connsiteX117" fmla="*/ 271351 w 461178"/>
              <a:gd name="connsiteY117" fmla="*/ 5243033 h 11941122"/>
              <a:gd name="connsiteX118" fmla="*/ 230589 w 461178"/>
              <a:gd name="connsiteY118" fmla="*/ 5082745 h 11941122"/>
              <a:gd name="connsiteX119" fmla="*/ 189826 w 461178"/>
              <a:gd name="connsiteY119" fmla="*/ 5243033 h 11941122"/>
              <a:gd name="connsiteX120" fmla="*/ 2 w 461178"/>
              <a:gd name="connsiteY120" fmla="*/ 4815385 h 11941122"/>
              <a:gd name="connsiteX121" fmla="*/ 189826 w 461178"/>
              <a:gd name="connsiteY121" fmla="*/ 4849806 h 11941122"/>
              <a:gd name="connsiteX122" fmla="*/ 230589 w 461178"/>
              <a:gd name="connsiteY122" fmla="*/ 5010095 h 11941122"/>
              <a:gd name="connsiteX123" fmla="*/ 271351 w 461178"/>
              <a:gd name="connsiteY123" fmla="*/ 4849806 h 11941122"/>
              <a:gd name="connsiteX124" fmla="*/ 461175 w 461178"/>
              <a:gd name="connsiteY124" fmla="*/ 4815385 h 11941122"/>
              <a:gd name="connsiteX125" fmla="*/ 271351 w 461178"/>
              <a:gd name="connsiteY125" fmla="*/ 4780966 h 11941122"/>
              <a:gd name="connsiteX126" fmla="*/ 230589 w 461178"/>
              <a:gd name="connsiteY126" fmla="*/ 4620677 h 11941122"/>
              <a:gd name="connsiteX127" fmla="*/ 189826 w 461178"/>
              <a:gd name="connsiteY127" fmla="*/ 4780966 h 11941122"/>
              <a:gd name="connsiteX128" fmla="*/ 1 w 461178"/>
              <a:gd name="connsiteY128" fmla="*/ 4353318 h 11941122"/>
              <a:gd name="connsiteX129" fmla="*/ 189826 w 461178"/>
              <a:gd name="connsiteY129" fmla="*/ 4387739 h 11941122"/>
              <a:gd name="connsiteX130" fmla="*/ 230588 w 461178"/>
              <a:gd name="connsiteY130" fmla="*/ 4548027 h 11941122"/>
              <a:gd name="connsiteX131" fmla="*/ 271350 w 461178"/>
              <a:gd name="connsiteY131" fmla="*/ 4387739 h 11941122"/>
              <a:gd name="connsiteX132" fmla="*/ 461175 w 461178"/>
              <a:gd name="connsiteY132" fmla="*/ 4353318 h 11941122"/>
              <a:gd name="connsiteX133" fmla="*/ 271350 w 461178"/>
              <a:gd name="connsiteY133" fmla="*/ 4318899 h 11941122"/>
              <a:gd name="connsiteX134" fmla="*/ 230588 w 461178"/>
              <a:gd name="connsiteY134" fmla="*/ 4158609 h 11941122"/>
              <a:gd name="connsiteX135" fmla="*/ 189826 w 461178"/>
              <a:gd name="connsiteY135" fmla="*/ 4318899 h 11941122"/>
              <a:gd name="connsiteX136" fmla="*/ 1 w 461178"/>
              <a:gd name="connsiteY136" fmla="*/ 3891252 h 11941122"/>
              <a:gd name="connsiteX137" fmla="*/ 189825 w 461178"/>
              <a:gd name="connsiteY137" fmla="*/ 3925672 h 11941122"/>
              <a:gd name="connsiteX138" fmla="*/ 230588 w 461178"/>
              <a:gd name="connsiteY138" fmla="*/ 4085959 h 11941122"/>
              <a:gd name="connsiteX139" fmla="*/ 271350 w 461178"/>
              <a:gd name="connsiteY139" fmla="*/ 3925672 h 11941122"/>
              <a:gd name="connsiteX140" fmla="*/ 461174 w 461178"/>
              <a:gd name="connsiteY140" fmla="*/ 3891252 h 11941122"/>
              <a:gd name="connsiteX141" fmla="*/ 271350 w 461178"/>
              <a:gd name="connsiteY141" fmla="*/ 3856832 h 11941122"/>
              <a:gd name="connsiteX142" fmla="*/ 230588 w 461178"/>
              <a:gd name="connsiteY142" fmla="*/ 3696543 h 11941122"/>
              <a:gd name="connsiteX143" fmla="*/ 189825 w 461178"/>
              <a:gd name="connsiteY143" fmla="*/ 3856832 h 11941122"/>
              <a:gd name="connsiteX144" fmla="*/ 1 w 461178"/>
              <a:gd name="connsiteY144" fmla="*/ 3429184 h 11941122"/>
              <a:gd name="connsiteX145" fmla="*/ 189825 w 461178"/>
              <a:gd name="connsiteY145" fmla="*/ 3463603 h 11941122"/>
              <a:gd name="connsiteX146" fmla="*/ 230588 w 461178"/>
              <a:gd name="connsiteY146" fmla="*/ 3623893 h 11941122"/>
              <a:gd name="connsiteX147" fmla="*/ 271350 w 461178"/>
              <a:gd name="connsiteY147" fmla="*/ 3463603 h 11941122"/>
              <a:gd name="connsiteX148" fmla="*/ 461174 w 461178"/>
              <a:gd name="connsiteY148" fmla="*/ 3429184 h 11941122"/>
              <a:gd name="connsiteX149" fmla="*/ 271350 w 461178"/>
              <a:gd name="connsiteY149" fmla="*/ 3394764 h 11941122"/>
              <a:gd name="connsiteX150" fmla="*/ 230588 w 461178"/>
              <a:gd name="connsiteY150" fmla="*/ 3234474 h 11941122"/>
              <a:gd name="connsiteX151" fmla="*/ 189825 w 461178"/>
              <a:gd name="connsiteY151" fmla="*/ 3394764 h 11941122"/>
              <a:gd name="connsiteX152" fmla="*/ 1 w 461178"/>
              <a:gd name="connsiteY152" fmla="*/ 2967115 h 11941122"/>
              <a:gd name="connsiteX153" fmla="*/ 189825 w 461178"/>
              <a:gd name="connsiteY153" fmla="*/ 3001535 h 11941122"/>
              <a:gd name="connsiteX154" fmla="*/ 230588 w 461178"/>
              <a:gd name="connsiteY154" fmla="*/ 3161825 h 11941122"/>
              <a:gd name="connsiteX155" fmla="*/ 271350 w 461178"/>
              <a:gd name="connsiteY155" fmla="*/ 3001535 h 11941122"/>
              <a:gd name="connsiteX156" fmla="*/ 461174 w 461178"/>
              <a:gd name="connsiteY156" fmla="*/ 2967115 h 11941122"/>
              <a:gd name="connsiteX157" fmla="*/ 271350 w 461178"/>
              <a:gd name="connsiteY157" fmla="*/ 2932695 h 11941122"/>
              <a:gd name="connsiteX158" fmla="*/ 230588 w 461178"/>
              <a:gd name="connsiteY158" fmla="*/ 2772407 h 11941122"/>
              <a:gd name="connsiteX159" fmla="*/ 189825 w 461178"/>
              <a:gd name="connsiteY159" fmla="*/ 2932695 h 11941122"/>
              <a:gd name="connsiteX160" fmla="*/ 1 w 461178"/>
              <a:gd name="connsiteY160" fmla="*/ 2505048 h 11941122"/>
              <a:gd name="connsiteX161" fmla="*/ 189825 w 461178"/>
              <a:gd name="connsiteY161" fmla="*/ 2539468 h 11941122"/>
              <a:gd name="connsiteX162" fmla="*/ 230588 w 461178"/>
              <a:gd name="connsiteY162" fmla="*/ 2699756 h 11941122"/>
              <a:gd name="connsiteX163" fmla="*/ 271350 w 461178"/>
              <a:gd name="connsiteY163" fmla="*/ 2539468 h 11941122"/>
              <a:gd name="connsiteX164" fmla="*/ 461174 w 461178"/>
              <a:gd name="connsiteY164" fmla="*/ 2505048 h 11941122"/>
              <a:gd name="connsiteX165" fmla="*/ 271350 w 461178"/>
              <a:gd name="connsiteY165" fmla="*/ 2470628 h 11941122"/>
              <a:gd name="connsiteX166" fmla="*/ 230588 w 461178"/>
              <a:gd name="connsiteY166" fmla="*/ 2310339 h 11941122"/>
              <a:gd name="connsiteX167" fmla="*/ 189825 w 461178"/>
              <a:gd name="connsiteY167" fmla="*/ 2470628 h 11941122"/>
              <a:gd name="connsiteX168" fmla="*/ 0 w 461178"/>
              <a:gd name="connsiteY168" fmla="*/ 2042981 h 11941122"/>
              <a:gd name="connsiteX169" fmla="*/ 189825 w 461178"/>
              <a:gd name="connsiteY169" fmla="*/ 2077402 h 11941122"/>
              <a:gd name="connsiteX170" fmla="*/ 230587 w 461178"/>
              <a:gd name="connsiteY170" fmla="*/ 2237691 h 11941122"/>
              <a:gd name="connsiteX171" fmla="*/ 271349 w 461178"/>
              <a:gd name="connsiteY171" fmla="*/ 2077402 h 11941122"/>
              <a:gd name="connsiteX172" fmla="*/ 461174 w 461178"/>
              <a:gd name="connsiteY172" fmla="*/ 2042981 h 11941122"/>
              <a:gd name="connsiteX173" fmla="*/ 271349 w 461178"/>
              <a:gd name="connsiteY173" fmla="*/ 2008560 h 11941122"/>
              <a:gd name="connsiteX174" fmla="*/ 230587 w 461178"/>
              <a:gd name="connsiteY174" fmla="*/ 1848272 h 11941122"/>
              <a:gd name="connsiteX175" fmla="*/ 189825 w 461178"/>
              <a:gd name="connsiteY175" fmla="*/ 2008560 h 11941122"/>
              <a:gd name="connsiteX176" fmla="*/ 0 w 461178"/>
              <a:gd name="connsiteY176" fmla="*/ 1580913 h 11941122"/>
              <a:gd name="connsiteX177" fmla="*/ 189824 w 461178"/>
              <a:gd name="connsiteY177" fmla="*/ 1615333 h 11941122"/>
              <a:gd name="connsiteX178" fmla="*/ 230587 w 461178"/>
              <a:gd name="connsiteY178" fmla="*/ 1775622 h 11941122"/>
              <a:gd name="connsiteX179" fmla="*/ 271349 w 461178"/>
              <a:gd name="connsiteY179" fmla="*/ 1615333 h 11941122"/>
              <a:gd name="connsiteX180" fmla="*/ 461173 w 461178"/>
              <a:gd name="connsiteY180" fmla="*/ 1580913 h 11941122"/>
              <a:gd name="connsiteX181" fmla="*/ 271349 w 461178"/>
              <a:gd name="connsiteY181" fmla="*/ 1546493 h 11941122"/>
              <a:gd name="connsiteX182" fmla="*/ 230587 w 461178"/>
              <a:gd name="connsiteY182" fmla="*/ 1386204 h 11941122"/>
              <a:gd name="connsiteX183" fmla="*/ 189824 w 461178"/>
              <a:gd name="connsiteY183" fmla="*/ 1546493 h 11941122"/>
              <a:gd name="connsiteX184" fmla="*/ 0 w 461178"/>
              <a:gd name="connsiteY184" fmla="*/ 1118845 h 11941122"/>
              <a:gd name="connsiteX185" fmla="*/ 189824 w 461178"/>
              <a:gd name="connsiteY185" fmla="*/ 1153264 h 11941122"/>
              <a:gd name="connsiteX186" fmla="*/ 230587 w 461178"/>
              <a:gd name="connsiteY186" fmla="*/ 1313554 h 11941122"/>
              <a:gd name="connsiteX187" fmla="*/ 271349 w 461178"/>
              <a:gd name="connsiteY187" fmla="*/ 1153264 h 11941122"/>
              <a:gd name="connsiteX188" fmla="*/ 461173 w 461178"/>
              <a:gd name="connsiteY188" fmla="*/ 1118845 h 11941122"/>
              <a:gd name="connsiteX189" fmla="*/ 271349 w 461178"/>
              <a:gd name="connsiteY189" fmla="*/ 1084425 h 11941122"/>
              <a:gd name="connsiteX190" fmla="*/ 230587 w 461178"/>
              <a:gd name="connsiteY190" fmla="*/ 924136 h 11941122"/>
              <a:gd name="connsiteX191" fmla="*/ 189824 w 461178"/>
              <a:gd name="connsiteY191" fmla="*/ 1084425 h 11941122"/>
              <a:gd name="connsiteX192" fmla="*/ 0 w 461178"/>
              <a:gd name="connsiteY192" fmla="*/ 656777 h 11941122"/>
              <a:gd name="connsiteX193" fmla="*/ 189824 w 461178"/>
              <a:gd name="connsiteY193" fmla="*/ 691197 h 11941122"/>
              <a:gd name="connsiteX194" fmla="*/ 230587 w 461178"/>
              <a:gd name="connsiteY194" fmla="*/ 851485 h 11941122"/>
              <a:gd name="connsiteX195" fmla="*/ 271349 w 461178"/>
              <a:gd name="connsiteY195" fmla="*/ 691197 h 11941122"/>
              <a:gd name="connsiteX196" fmla="*/ 461173 w 461178"/>
              <a:gd name="connsiteY196" fmla="*/ 656777 h 11941122"/>
              <a:gd name="connsiteX197" fmla="*/ 271349 w 461178"/>
              <a:gd name="connsiteY197" fmla="*/ 622357 h 11941122"/>
              <a:gd name="connsiteX198" fmla="*/ 230587 w 461178"/>
              <a:gd name="connsiteY198" fmla="*/ 462068 h 11941122"/>
              <a:gd name="connsiteX199" fmla="*/ 189824 w 461178"/>
              <a:gd name="connsiteY199" fmla="*/ 622357 h 11941122"/>
              <a:gd name="connsiteX200" fmla="*/ 0 w 461178"/>
              <a:gd name="connsiteY200" fmla="*/ 194709 h 11941122"/>
              <a:gd name="connsiteX201" fmla="*/ 189824 w 461178"/>
              <a:gd name="connsiteY201" fmla="*/ 229128 h 11941122"/>
              <a:gd name="connsiteX202" fmla="*/ 230587 w 461178"/>
              <a:gd name="connsiteY202" fmla="*/ 389417 h 11941122"/>
              <a:gd name="connsiteX203" fmla="*/ 271349 w 461178"/>
              <a:gd name="connsiteY203" fmla="*/ 229128 h 11941122"/>
              <a:gd name="connsiteX204" fmla="*/ 461173 w 461178"/>
              <a:gd name="connsiteY204" fmla="*/ 194709 h 11941122"/>
              <a:gd name="connsiteX205" fmla="*/ 271349 w 461178"/>
              <a:gd name="connsiteY205" fmla="*/ 160289 h 11941122"/>
              <a:gd name="connsiteX206" fmla="*/ 230587 w 461178"/>
              <a:gd name="connsiteY206" fmla="*/ 0 h 11941122"/>
              <a:gd name="connsiteX207" fmla="*/ 189824 w 461178"/>
              <a:gd name="connsiteY207" fmla="*/ 160289 h 11941122"/>
            </a:gdLst>
            <a:ahLst/>
            <a:cxnLst/>
            <a:rect l="l" t="t" r="r" b="b"/>
            <a:pathLst>
              <a:path w="461178" h="11941122">
                <a:moveTo>
                  <a:pt x="4" y="11746413"/>
                </a:moveTo>
                <a:lnTo>
                  <a:pt x="189829" y="11780833"/>
                </a:lnTo>
                <a:lnTo>
                  <a:pt x="230591" y="11941122"/>
                </a:lnTo>
                <a:lnTo>
                  <a:pt x="271353" y="11780833"/>
                </a:lnTo>
                <a:lnTo>
                  <a:pt x="461178" y="11746413"/>
                </a:lnTo>
                <a:lnTo>
                  <a:pt x="271353" y="11711993"/>
                </a:lnTo>
                <a:lnTo>
                  <a:pt x="230591" y="11551704"/>
                </a:lnTo>
                <a:lnTo>
                  <a:pt x="189829" y="11711993"/>
                </a:lnTo>
                <a:close/>
                <a:moveTo>
                  <a:pt x="3" y="11284337"/>
                </a:moveTo>
                <a:lnTo>
                  <a:pt x="189827" y="11318757"/>
                </a:lnTo>
                <a:lnTo>
                  <a:pt x="230590" y="11479047"/>
                </a:lnTo>
                <a:lnTo>
                  <a:pt x="271352" y="11318757"/>
                </a:lnTo>
                <a:lnTo>
                  <a:pt x="461176" y="11284337"/>
                </a:lnTo>
                <a:lnTo>
                  <a:pt x="271352" y="11249917"/>
                </a:lnTo>
                <a:lnTo>
                  <a:pt x="230590" y="11089629"/>
                </a:lnTo>
                <a:lnTo>
                  <a:pt x="189827" y="11249917"/>
                </a:lnTo>
                <a:close/>
                <a:moveTo>
                  <a:pt x="2" y="10822269"/>
                </a:moveTo>
                <a:lnTo>
                  <a:pt x="189828" y="10856689"/>
                </a:lnTo>
                <a:lnTo>
                  <a:pt x="230590" y="11016978"/>
                </a:lnTo>
                <a:lnTo>
                  <a:pt x="271352" y="10856689"/>
                </a:lnTo>
                <a:lnTo>
                  <a:pt x="461177" y="10822269"/>
                </a:lnTo>
                <a:lnTo>
                  <a:pt x="271352" y="10787849"/>
                </a:lnTo>
                <a:lnTo>
                  <a:pt x="230590" y="10627560"/>
                </a:lnTo>
                <a:lnTo>
                  <a:pt x="189828" y="10787849"/>
                </a:lnTo>
                <a:close/>
                <a:moveTo>
                  <a:pt x="2" y="9436065"/>
                </a:moveTo>
                <a:lnTo>
                  <a:pt x="189828" y="9470485"/>
                </a:lnTo>
                <a:lnTo>
                  <a:pt x="230590" y="9630774"/>
                </a:lnTo>
                <a:lnTo>
                  <a:pt x="271352" y="9470485"/>
                </a:lnTo>
                <a:lnTo>
                  <a:pt x="461177" y="9436065"/>
                </a:lnTo>
                <a:lnTo>
                  <a:pt x="271352" y="9401645"/>
                </a:lnTo>
                <a:lnTo>
                  <a:pt x="230590" y="9241356"/>
                </a:lnTo>
                <a:lnTo>
                  <a:pt x="189828" y="9401645"/>
                </a:lnTo>
                <a:close/>
                <a:moveTo>
                  <a:pt x="2" y="6663658"/>
                </a:moveTo>
                <a:lnTo>
                  <a:pt x="189827" y="6698078"/>
                </a:lnTo>
                <a:lnTo>
                  <a:pt x="230589" y="6858367"/>
                </a:lnTo>
                <a:lnTo>
                  <a:pt x="271351" y="6698078"/>
                </a:lnTo>
                <a:lnTo>
                  <a:pt x="461176" y="6663658"/>
                </a:lnTo>
                <a:lnTo>
                  <a:pt x="271351" y="6629238"/>
                </a:lnTo>
                <a:lnTo>
                  <a:pt x="230589" y="6468949"/>
                </a:lnTo>
                <a:lnTo>
                  <a:pt x="189827" y="6629238"/>
                </a:lnTo>
                <a:close/>
                <a:moveTo>
                  <a:pt x="2" y="10360200"/>
                </a:moveTo>
                <a:lnTo>
                  <a:pt x="189826" y="10394620"/>
                </a:lnTo>
                <a:lnTo>
                  <a:pt x="230589" y="10554910"/>
                </a:lnTo>
                <a:lnTo>
                  <a:pt x="271351" y="10394620"/>
                </a:lnTo>
                <a:lnTo>
                  <a:pt x="461175" y="10360200"/>
                </a:lnTo>
                <a:lnTo>
                  <a:pt x="271351" y="10325780"/>
                </a:lnTo>
                <a:lnTo>
                  <a:pt x="230589" y="10165492"/>
                </a:lnTo>
                <a:lnTo>
                  <a:pt x="189826" y="10325780"/>
                </a:lnTo>
                <a:close/>
                <a:moveTo>
                  <a:pt x="2" y="9898132"/>
                </a:moveTo>
                <a:lnTo>
                  <a:pt x="189826" y="9932552"/>
                </a:lnTo>
                <a:lnTo>
                  <a:pt x="230589" y="10092842"/>
                </a:lnTo>
                <a:lnTo>
                  <a:pt x="271351" y="9932552"/>
                </a:lnTo>
                <a:lnTo>
                  <a:pt x="461175" y="9898132"/>
                </a:lnTo>
                <a:lnTo>
                  <a:pt x="271351" y="9863712"/>
                </a:lnTo>
                <a:lnTo>
                  <a:pt x="230589" y="9703424"/>
                </a:lnTo>
                <a:lnTo>
                  <a:pt x="189826" y="9863712"/>
                </a:lnTo>
                <a:close/>
                <a:moveTo>
                  <a:pt x="2" y="8973996"/>
                </a:moveTo>
                <a:lnTo>
                  <a:pt x="189826" y="9008416"/>
                </a:lnTo>
                <a:lnTo>
                  <a:pt x="230589" y="9168706"/>
                </a:lnTo>
                <a:lnTo>
                  <a:pt x="271351" y="9008416"/>
                </a:lnTo>
                <a:lnTo>
                  <a:pt x="461175" y="8973996"/>
                </a:lnTo>
                <a:lnTo>
                  <a:pt x="271351" y="8939576"/>
                </a:lnTo>
                <a:lnTo>
                  <a:pt x="230589" y="8779288"/>
                </a:lnTo>
                <a:lnTo>
                  <a:pt x="189826" y="8939576"/>
                </a:lnTo>
                <a:close/>
                <a:moveTo>
                  <a:pt x="2" y="8511928"/>
                </a:moveTo>
                <a:lnTo>
                  <a:pt x="189826" y="8546348"/>
                </a:lnTo>
                <a:lnTo>
                  <a:pt x="230589" y="8706638"/>
                </a:lnTo>
                <a:lnTo>
                  <a:pt x="271351" y="8546348"/>
                </a:lnTo>
                <a:lnTo>
                  <a:pt x="461175" y="8511928"/>
                </a:lnTo>
                <a:lnTo>
                  <a:pt x="271351" y="8477508"/>
                </a:lnTo>
                <a:lnTo>
                  <a:pt x="230589" y="8317220"/>
                </a:lnTo>
                <a:lnTo>
                  <a:pt x="189826" y="8477508"/>
                </a:lnTo>
                <a:close/>
                <a:moveTo>
                  <a:pt x="2" y="8049861"/>
                </a:moveTo>
                <a:lnTo>
                  <a:pt x="189826" y="8084281"/>
                </a:lnTo>
                <a:lnTo>
                  <a:pt x="230589" y="8244570"/>
                </a:lnTo>
                <a:lnTo>
                  <a:pt x="271351" y="8084281"/>
                </a:lnTo>
                <a:lnTo>
                  <a:pt x="461175" y="8049861"/>
                </a:lnTo>
                <a:lnTo>
                  <a:pt x="271351" y="8015441"/>
                </a:lnTo>
                <a:lnTo>
                  <a:pt x="230589" y="7855152"/>
                </a:lnTo>
                <a:lnTo>
                  <a:pt x="189826" y="8015441"/>
                </a:lnTo>
                <a:close/>
                <a:moveTo>
                  <a:pt x="2" y="7587793"/>
                </a:moveTo>
                <a:lnTo>
                  <a:pt x="189826" y="7622213"/>
                </a:lnTo>
                <a:lnTo>
                  <a:pt x="230589" y="7782502"/>
                </a:lnTo>
                <a:lnTo>
                  <a:pt x="271351" y="7622213"/>
                </a:lnTo>
                <a:lnTo>
                  <a:pt x="461175" y="7587793"/>
                </a:lnTo>
                <a:lnTo>
                  <a:pt x="271351" y="7553373"/>
                </a:lnTo>
                <a:lnTo>
                  <a:pt x="230589" y="7393084"/>
                </a:lnTo>
                <a:lnTo>
                  <a:pt x="189826" y="7553373"/>
                </a:lnTo>
                <a:close/>
                <a:moveTo>
                  <a:pt x="2" y="7125725"/>
                </a:moveTo>
                <a:lnTo>
                  <a:pt x="189826" y="7160145"/>
                </a:lnTo>
                <a:lnTo>
                  <a:pt x="230589" y="7320434"/>
                </a:lnTo>
                <a:lnTo>
                  <a:pt x="271351" y="7160145"/>
                </a:lnTo>
                <a:lnTo>
                  <a:pt x="461175" y="7125725"/>
                </a:lnTo>
                <a:lnTo>
                  <a:pt x="271351" y="7091305"/>
                </a:lnTo>
                <a:lnTo>
                  <a:pt x="230589" y="6931016"/>
                </a:lnTo>
                <a:lnTo>
                  <a:pt x="189826" y="7091305"/>
                </a:lnTo>
                <a:close/>
                <a:moveTo>
                  <a:pt x="2" y="6201589"/>
                </a:moveTo>
                <a:lnTo>
                  <a:pt x="189826" y="6236009"/>
                </a:lnTo>
                <a:lnTo>
                  <a:pt x="230589" y="6396298"/>
                </a:lnTo>
                <a:lnTo>
                  <a:pt x="271351" y="6236009"/>
                </a:lnTo>
                <a:lnTo>
                  <a:pt x="461175" y="6201589"/>
                </a:lnTo>
                <a:lnTo>
                  <a:pt x="271351" y="6167169"/>
                </a:lnTo>
                <a:lnTo>
                  <a:pt x="230589" y="6006880"/>
                </a:lnTo>
                <a:lnTo>
                  <a:pt x="189826" y="6167169"/>
                </a:lnTo>
                <a:close/>
                <a:moveTo>
                  <a:pt x="2" y="5739521"/>
                </a:moveTo>
                <a:lnTo>
                  <a:pt x="189826" y="5773941"/>
                </a:lnTo>
                <a:lnTo>
                  <a:pt x="230589" y="5934230"/>
                </a:lnTo>
                <a:lnTo>
                  <a:pt x="271351" y="5773941"/>
                </a:lnTo>
                <a:lnTo>
                  <a:pt x="461175" y="5739521"/>
                </a:lnTo>
                <a:lnTo>
                  <a:pt x="271351" y="5705101"/>
                </a:lnTo>
                <a:lnTo>
                  <a:pt x="230589" y="5544813"/>
                </a:lnTo>
                <a:lnTo>
                  <a:pt x="189826" y="5705101"/>
                </a:lnTo>
                <a:close/>
                <a:moveTo>
                  <a:pt x="2" y="5277453"/>
                </a:moveTo>
                <a:lnTo>
                  <a:pt x="189826" y="5311874"/>
                </a:lnTo>
                <a:lnTo>
                  <a:pt x="230589" y="5472162"/>
                </a:lnTo>
                <a:lnTo>
                  <a:pt x="271351" y="5311874"/>
                </a:lnTo>
                <a:lnTo>
                  <a:pt x="461175" y="5277453"/>
                </a:lnTo>
                <a:lnTo>
                  <a:pt x="271351" y="5243033"/>
                </a:lnTo>
                <a:lnTo>
                  <a:pt x="230589" y="5082745"/>
                </a:lnTo>
                <a:lnTo>
                  <a:pt x="189826" y="5243033"/>
                </a:lnTo>
                <a:close/>
                <a:moveTo>
                  <a:pt x="2" y="4815385"/>
                </a:moveTo>
                <a:lnTo>
                  <a:pt x="189826" y="4849806"/>
                </a:lnTo>
                <a:lnTo>
                  <a:pt x="230589" y="5010095"/>
                </a:lnTo>
                <a:lnTo>
                  <a:pt x="271351" y="4849806"/>
                </a:lnTo>
                <a:lnTo>
                  <a:pt x="461175" y="4815385"/>
                </a:lnTo>
                <a:lnTo>
                  <a:pt x="271351" y="4780966"/>
                </a:lnTo>
                <a:lnTo>
                  <a:pt x="230589" y="4620677"/>
                </a:lnTo>
                <a:lnTo>
                  <a:pt x="189826" y="4780966"/>
                </a:lnTo>
                <a:close/>
                <a:moveTo>
                  <a:pt x="1" y="4353318"/>
                </a:moveTo>
                <a:lnTo>
                  <a:pt x="189826" y="4387739"/>
                </a:lnTo>
                <a:lnTo>
                  <a:pt x="230588" y="4548027"/>
                </a:lnTo>
                <a:lnTo>
                  <a:pt x="271350" y="4387739"/>
                </a:lnTo>
                <a:lnTo>
                  <a:pt x="461175" y="4353318"/>
                </a:lnTo>
                <a:lnTo>
                  <a:pt x="271350" y="4318899"/>
                </a:lnTo>
                <a:lnTo>
                  <a:pt x="230588" y="4158609"/>
                </a:lnTo>
                <a:lnTo>
                  <a:pt x="189826" y="4318899"/>
                </a:lnTo>
                <a:close/>
                <a:moveTo>
                  <a:pt x="1" y="3891252"/>
                </a:moveTo>
                <a:lnTo>
                  <a:pt x="189825" y="3925672"/>
                </a:lnTo>
                <a:lnTo>
                  <a:pt x="230588" y="4085959"/>
                </a:lnTo>
                <a:lnTo>
                  <a:pt x="271350" y="3925672"/>
                </a:lnTo>
                <a:lnTo>
                  <a:pt x="461174" y="3891252"/>
                </a:lnTo>
                <a:lnTo>
                  <a:pt x="271350" y="3856832"/>
                </a:lnTo>
                <a:lnTo>
                  <a:pt x="230588" y="3696543"/>
                </a:lnTo>
                <a:lnTo>
                  <a:pt x="189825" y="3856832"/>
                </a:lnTo>
                <a:close/>
                <a:moveTo>
                  <a:pt x="1" y="3429184"/>
                </a:moveTo>
                <a:lnTo>
                  <a:pt x="189825" y="3463603"/>
                </a:lnTo>
                <a:lnTo>
                  <a:pt x="230588" y="3623893"/>
                </a:lnTo>
                <a:lnTo>
                  <a:pt x="271350" y="3463603"/>
                </a:lnTo>
                <a:lnTo>
                  <a:pt x="461174" y="3429184"/>
                </a:lnTo>
                <a:lnTo>
                  <a:pt x="271350" y="3394764"/>
                </a:lnTo>
                <a:lnTo>
                  <a:pt x="230588" y="3234474"/>
                </a:lnTo>
                <a:lnTo>
                  <a:pt x="189825" y="3394764"/>
                </a:lnTo>
                <a:close/>
                <a:moveTo>
                  <a:pt x="1" y="2967115"/>
                </a:moveTo>
                <a:lnTo>
                  <a:pt x="189825" y="3001535"/>
                </a:lnTo>
                <a:lnTo>
                  <a:pt x="230588" y="3161825"/>
                </a:lnTo>
                <a:lnTo>
                  <a:pt x="271350" y="3001535"/>
                </a:lnTo>
                <a:lnTo>
                  <a:pt x="461174" y="2967115"/>
                </a:lnTo>
                <a:lnTo>
                  <a:pt x="271350" y="2932695"/>
                </a:lnTo>
                <a:lnTo>
                  <a:pt x="230588" y="2772407"/>
                </a:lnTo>
                <a:lnTo>
                  <a:pt x="189825" y="2932695"/>
                </a:lnTo>
                <a:close/>
                <a:moveTo>
                  <a:pt x="1" y="2505048"/>
                </a:moveTo>
                <a:lnTo>
                  <a:pt x="189825" y="2539468"/>
                </a:lnTo>
                <a:lnTo>
                  <a:pt x="230588" y="2699756"/>
                </a:lnTo>
                <a:lnTo>
                  <a:pt x="271350" y="2539468"/>
                </a:lnTo>
                <a:lnTo>
                  <a:pt x="461174" y="2505048"/>
                </a:lnTo>
                <a:lnTo>
                  <a:pt x="271350" y="2470628"/>
                </a:lnTo>
                <a:lnTo>
                  <a:pt x="230588" y="2310339"/>
                </a:lnTo>
                <a:lnTo>
                  <a:pt x="189825" y="2470628"/>
                </a:lnTo>
                <a:close/>
                <a:moveTo>
                  <a:pt x="0" y="2042981"/>
                </a:moveTo>
                <a:lnTo>
                  <a:pt x="189825" y="2077402"/>
                </a:lnTo>
                <a:lnTo>
                  <a:pt x="230587" y="2237691"/>
                </a:lnTo>
                <a:lnTo>
                  <a:pt x="271349" y="2077402"/>
                </a:lnTo>
                <a:lnTo>
                  <a:pt x="461174" y="2042981"/>
                </a:lnTo>
                <a:lnTo>
                  <a:pt x="271349" y="2008560"/>
                </a:lnTo>
                <a:lnTo>
                  <a:pt x="230587" y="1848272"/>
                </a:lnTo>
                <a:lnTo>
                  <a:pt x="189825" y="2008560"/>
                </a:lnTo>
                <a:close/>
                <a:moveTo>
                  <a:pt x="0" y="1580913"/>
                </a:moveTo>
                <a:lnTo>
                  <a:pt x="189824" y="1615333"/>
                </a:lnTo>
                <a:lnTo>
                  <a:pt x="230587" y="1775622"/>
                </a:lnTo>
                <a:lnTo>
                  <a:pt x="271349" y="1615333"/>
                </a:lnTo>
                <a:lnTo>
                  <a:pt x="461173" y="1580913"/>
                </a:lnTo>
                <a:lnTo>
                  <a:pt x="271349" y="1546493"/>
                </a:lnTo>
                <a:lnTo>
                  <a:pt x="230587" y="1386204"/>
                </a:lnTo>
                <a:lnTo>
                  <a:pt x="189824" y="1546493"/>
                </a:lnTo>
                <a:close/>
                <a:moveTo>
                  <a:pt x="0" y="1118845"/>
                </a:moveTo>
                <a:lnTo>
                  <a:pt x="189824" y="1153264"/>
                </a:lnTo>
                <a:lnTo>
                  <a:pt x="230587" y="1313554"/>
                </a:lnTo>
                <a:lnTo>
                  <a:pt x="271349" y="1153264"/>
                </a:lnTo>
                <a:lnTo>
                  <a:pt x="461173" y="1118845"/>
                </a:lnTo>
                <a:lnTo>
                  <a:pt x="271349" y="1084425"/>
                </a:lnTo>
                <a:lnTo>
                  <a:pt x="230587" y="924136"/>
                </a:lnTo>
                <a:lnTo>
                  <a:pt x="189824" y="1084425"/>
                </a:lnTo>
                <a:close/>
                <a:moveTo>
                  <a:pt x="0" y="656777"/>
                </a:moveTo>
                <a:lnTo>
                  <a:pt x="189824" y="691197"/>
                </a:lnTo>
                <a:lnTo>
                  <a:pt x="230587" y="851485"/>
                </a:lnTo>
                <a:lnTo>
                  <a:pt x="271349" y="691197"/>
                </a:lnTo>
                <a:lnTo>
                  <a:pt x="461173" y="656777"/>
                </a:lnTo>
                <a:lnTo>
                  <a:pt x="271349" y="622357"/>
                </a:lnTo>
                <a:lnTo>
                  <a:pt x="230587" y="462068"/>
                </a:lnTo>
                <a:lnTo>
                  <a:pt x="189824" y="622357"/>
                </a:lnTo>
                <a:close/>
                <a:moveTo>
                  <a:pt x="0" y="194709"/>
                </a:moveTo>
                <a:lnTo>
                  <a:pt x="189824" y="229128"/>
                </a:lnTo>
                <a:lnTo>
                  <a:pt x="230587" y="389417"/>
                </a:lnTo>
                <a:lnTo>
                  <a:pt x="271349" y="229128"/>
                </a:lnTo>
                <a:lnTo>
                  <a:pt x="461173" y="194709"/>
                </a:lnTo>
                <a:lnTo>
                  <a:pt x="271349" y="160289"/>
                </a:lnTo>
                <a:lnTo>
                  <a:pt x="230587" y="0"/>
                </a:lnTo>
                <a:lnTo>
                  <a:pt x="189824" y="160289"/>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flipH="1">
            <a:off x="-12700" y="-12682"/>
            <a:ext cx="12211050" cy="424426"/>
          </a:xfrm>
          <a:prstGeom prst="rect">
            <a:avLst/>
          </a:prstGeom>
          <a:solidFill>
            <a:schemeClr val="accent1"/>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8" name="标题 1"/>
          <p:cNvSpPr txBox="1"/>
          <p:nvPr/>
        </p:nvSpPr>
        <p:spPr>
          <a:xfrm rot="16200000" flipH="1">
            <a:off x="5957819" y="-5812436"/>
            <a:ext cx="276369" cy="12032849"/>
          </a:xfrm>
          <a:custGeom>
            <a:avLst/>
            <a:gdLst>
              <a:gd name="connsiteX0" fmla="*/ 4 w 276369"/>
              <a:gd name="connsiteY0" fmla="*/ 11916167 h 12032849"/>
              <a:gd name="connsiteX1" fmla="*/ 113759 w 276369"/>
              <a:gd name="connsiteY1" fmla="*/ 11936793 h 12032849"/>
              <a:gd name="connsiteX2" fmla="*/ 138187 w 276369"/>
              <a:gd name="connsiteY2" fmla="*/ 12032849 h 12032849"/>
              <a:gd name="connsiteX3" fmla="*/ 162614 w 276369"/>
              <a:gd name="connsiteY3" fmla="*/ 11936793 h 12032849"/>
              <a:gd name="connsiteX4" fmla="*/ 276369 w 276369"/>
              <a:gd name="connsiteY4" fmla="*/ 11916167 h 12032849"/>
              <a:gd name="connsiteX5" fmla="*/ 162614 w 276369"/>
              <a:gd name="connsiteY5" fmla="*/ 11895539 h 12032849"/>
              <a:gd name="connsiteX6" fmla="*/ 138187 w 276369"/>
              <a:gd name="connsiteY6" fmla="*/ 11799485 h 12032849"/>
              <a:gd name="connsiteX7" fmla="*/ 113759 w 276369"/>
              <a:gd name="connsiteY7" fmla="*/ 11895539 h 12032849"/>
              <a:gd name="connsiteX8" fmla="*/ 3 w 276369"/>
              <a:gd name="connsiteY8" fmla="*/ 11641769 h 12032849"/>
              <a:gd name="connsiteX9" fmla="*/ 113758 w 276369"/>
              <a:gd name="connsiteY9" fmla="*/ 11662396 h 12032849"/>
              <a:gd name="connsiteX10" fmla="*/ 138185 w 276369"/>
              <a:gd name="connsiteY10" fmla="*/ 11758451 h 12032849"/>
              <a:gd name="connsiteX11" fmla="*/ 162612 w 276369"/>
              <a:gd name="connsiteY11" fmla="*/ 11662396 h 12032849"/>
              <a:gd name="connsiteX12" fmla="*/ 276367 w 276369"/>
              <a:gd name="connsiteY12" fmla="*/ 11641769 h 12032849"/>
              <a:gd name="connsiteX13" fmla="*/ 162612 w 276369"/>
              <a:gd name="connsiteY13" fmla="*/ 11621142 h 12032849"/>
              <a:gd name="connsiteX14" fmla="*/ 138185 w 276369"/>
              <a:gd name="connsiteY14" fmla="*/ 11525087 h 12032849"/>
              <a:gd name="connsiteX15" fmla="*/ 113758 w 276369"/>
              <a:gd name="connsiteY15" fmla="*/ 11621142 h 12032849"/>
              <a:gd name="connsiteX16" fmla="*/ 3 w 276369"/>
              <a:gd name="connsiteY16" fmla="*/ 11367361 h 12032849"/>
              <a:gd name="connsiteX17" fmla="*/ 113757 w 276369"/>
              <a:gd name="connsiteY17" fmla="*/ 11387989 h 12032849"/>
              <a:gd name="connsiteX18" fmla="*/ 138185 w 276369"/>
              <a:gd name="connsiteY18" fmla="*/ 11484043 h 12032849"/>
              <a:gd name="connsiteX19" fmla="*/ 162612 w 276369"/>
              <a:gd name="connsiteY19" fmla="*/ 11387989 h 12032849"/>
              <a:gd name="connsiteX20" fmla="*/ 276367 w 276369"/>
              <a:gd name="connsiteY20" fmla="*/ 11367361 h 12032849"/>
              <a:gd name="connsiteX21" fmla="*/ 162612 w 276369"/>
              <a:gd name="connsiteY21" fmla="*/ 11346735 h 12032849"/>
              <a:gd name="connsiteX22" fmla="*/ 138185 w 276369"/>
              <a:gd name="connsiteY22" fmla="*/ 11250679 h 12032849"/>
              <a:gd name="connsiteX23" fmla="*/ 113757 w 276369"/>
              <a:gd name="connsiteY23" fmla="*/ 11346735 h 12032849"/>
              <a:gd name="connsiteX24" fmla="*/ 3 w 276369"/>
              <a:gd name="connsiteY24" fmla="*/ 10544141 h 12032849"/>
              <a:gd name="connsiteX25" fmla="*/ 113757 w 276369"/>
              <a:gd name="connsiteY25" fmla="*/ 10564767 h 12032849"/>
              <a:gd name="connsiteX26" fmla="*/ 138185 w 276369"/>
              <a:gd name="connsiteY26" fmla="*/ 10660823 h 12032849"/>
              <a:gd name="connsiteX27" fmla="*/ 162612 w 276369"/>
              <a:gd name="connsiteY27" fmla="*/ 10564767 h 12032849"/>
              <a:gd name="connsiteX28" fmla="*/ 276367 w 276369"/>
              <a:gd name="connsiteY28" fmla="*/ 10544141 h 12032849"/>
              <a:gd name="connsiteX29" fmla="*/ 162612 w 276369"/>
              <a:gd name="connsiteY29" fmla="*/ 10523513 h 12032849"/>
              <a:gd name="connsiteX30" fmla="*/ 138185 w 276369"/>
              <a:gd name="connsiteY30" fmla="*/ 10427459 h 12032849"/>
              <a:gd name="connsiteX31" fmla="*/ 113757 w 276369"/>
              <a:gd name="connsiteY31" fmla="*/ 10523513 h 12032849"/>
              <a:gd name="connsiteX32" fmla="*/ 3 w 276369"/>
              <a:gd name="connsiteY32" fmla="*/ 8897699 h 12032849"/>
              <a:gd name="connsiteX33" fmla="*/ 113757 w 276369"/>
              <a:gd name="connsiteY33" fmla="*/ 8918325 h 12032849"/>
              <a:gd name="connsiteX34" fmla="*/ 138185 w 276369"/>
              <a:gd name="connsiteY34" fmla="*/ 9014381 h 12032849"/>
              <a:gd name="connsiteX35" fmla="*/ 162612 w 276369"/>
              <a:gd name="connsiteY35" fmla="*/ 8918325 h 12032849"/>
              <a:gd name="connsiteX36" fmla="*/ 276367 w 276369"/>
              <a:gd name="connsiteY36" fmla="*/ 8897699 h 12032849"/>
              <a:gd name="connsiteX37" fmla="*/ 162612 w 276369"/>
              <a:gd name="connsiteY37" fmla="*/ 8877071 h 12032849"/>
              <a:gd name="connsiteX38" fmla="*/ 138185 w 276369"/>
              <a:gd name="connsiteY38" fmla="*/ 8781017 h 12032849"/>
              <a:gd name="connsiteX39" fmla="*/ 113757 w 276369"/>
              <a:gd name="connsiteY39" fmla="*/ 8877071 h 12032849"/>
              <a:gd name="connsiteX40" fmla="*/ 3 w 276369"/>
              <a:gd name="connsiteY40" fmla="*/ 6976849 h 12032849"/>
              <a:gd name="connsiteX41" fmla="*/ 113757 w 276369"/>
              <a:gd name="connsiteY41" fmla="*/ 6997476 h 12032849"/>
              <a:gd name="connsiteX42" fmla="*/ 138185 w 276369"/>
              <a:gd name="connsiteY42" fmla="*/ 7093531 h 12032849"/>
              <a:gd name="connsiteX43" fmla="*/ 162612 w 276369"/>
              <a:gd name="connsiteY43" fmla="*/ 6997476 h 12032849"/>
              <a:gd name="connsiteX44" fmla="*/ 276367 w 276369"/>
              <a:gd name="connsiteY44" fmla="*/ 6976849 h 12032849"/>
              <a:gd name="connsiteX45" fmla="*/ 162612 w 276369"/>
              <a:gd name="connsiteY45" fmla="*/ 6956222 h 12032849"/>
              <a:gd name="connsiteX46" fmla="*/ 138185 w 276369"/>
              <a:gd name="connsiteY46" fmla="*/ 6860167 h 12032849"/>
              <a:gd name="connsiteX47" fmla="*/ 113757 w 276369"/>
              <a:gd name="connsiteY47" fmla="*/ 6956222 h 12032849"/>
              <a:gd name="connsiteX48" fmla="*/ 2 w 276369"/>
              <a:gd name="connsiteY48" fmla="*/ 9995327 h 12032849"/>
              <a:gd name="connsiteX49" fmla="*/ 113757 w 276369"/>
              <a:gd name="connsiteY49" fmla="*/ 10015954 h 12032849"/>
              <a:gd name="connsiteX50" fmla="*/ 138184 w 276369"/>
              <a:gd name="connsiteY50" fmla="*/ 10112009 h 12032849"/>
              <a:gd name="connsiteX51" fmla="*/ 162611 w 276369"/>
              <a:gd name="connsiteY51" fmla="*/ 10015954 h 12032849"/>
              <a:gd name="connsiteX52" fmla="*/ 276366 w 276369"/>
              <a:gd name="connsiteY52" fmla="*/ 9995327 h 12032849"/>
              <a:gd name="connsiteX53" fmla="*/ 162611 w 276369"/>
              <a:gd name="connsiteY53" fmla="*/ 9974700 h 12032849"/>
              <a:gd name="connsiteX54" fmla="*/ 138184 w 276369"/>
              <a:gd name="connsiteY54" fmla="*/ 9878645 h 12032849"/>
              <a:gd name="connsiteX55" fmla="*/ 113757 w 276369"/>
              <a:gd name="connsiteY55" fmla="*/ 9974700 h 12032849"/>
              <a:gd name="connsiteX56" fmla="*/ 2 w 276369"/>
              <a:gd name="connsiteY56" fmla="*/ 9720920 h 12032849"/>
              <a:gd name="connsiteX57" fmla="*/ 113757 w 276369"/>
              <a:gd name="connsiteY57" fmla="*/ 9741547 h 12032849"/>
              <a:gd name="connsiteX58" fmla="*/ 138184 w 276369"/>
              <a:gd name="connsiteY58" fmla="*/ 9837602 h 12032849"/>
              <a:gd name="connsiteX59" fmla="*/ 162611 w 276369"/>
              <a:gd name="connsiteY59" fmla="*/ 9741547 h 12032849"/>
              <a:gd name="connsiteX60" fmla="*/ 276366 w 276369"/>
              <a:gd name="connsiteY60" fmla="*/ 9720920 h 12032849"/>
              <a:gd name="connsiteX61" fmla="*/ 162611 w 276369"/>
              <a:gd name="connsiteY61" fmla="*/ 9700293 h 12032849"/>
              <a:gd name="connsiteX62" fmla="*/ 138184 w 276369"/>
              <a:gd name="connsiteY62" fmla="*/ 9604238 h 12032849"/>
              <a:gd name="connsiteX63" fmla="*/ 113757 w 276369"/>
              <a:gd name="connsiteY63" fmla="*/ 9700293 h 12032849"/>
              <a:gd name="connsiteX64" fmla="*/ 2 w 276369"/>
              <a:gd name="connsiteY64" fmla="*/ 9446513 h 12032849"/>
              <a:gd name="connsiteX65" fmla="*/ 113757 w 276369"/>
              <a:gd name="connsiteY65" fmla="*/ 9467140 h 12032849"/>
              <a:gd name="connsiteX66" fmla="*/ 138184 w 276369"/>
              <a:gd name="connsiteY66" fmla="*/ 9563195 h 12032849"/>
              <a:gd name="connsiteX67" fmla="*/ 162611 w 276369"/>
              <a:gd name="connsiteY67" fmla="*/ 9467140 h 12032849"/>
              <a:gd name="connsiteX68" fmla="*/ 276366 w 276369"/>
              <a:gd name="connsiteY68" fmla="*/ 9446513 h 12032849"/>
              <a:gd name="connsiteX69" fmla="*/ 162611 w 276369"/>
              <a:gd name="connsiteY69" fmla="*/ 9425886 h 12032849"/>
              <a:gd name="connsiteX70" fmla="*/ 138184 w 276369"/>
              <a:gd name="connsiteY70" fmla="*/ 9329831 h 12032849"/>
              <a:gd name="connsiteX71" fmla="*/ 113757 w 276369"/>
              <a:gd name="connsiteY71" fmla="*/ 9425886 h 12032849"/>
              <a:gd name="connsiteX72" fmla="*/ 2 w 276369"/>
              <a:gd name="connsiteY72" fmla="*/ 9172106 h 12032849"/>
              <a:gd name="connsiteX73" fmla="*/ 113757 w 276369"/>
              <a:gd name="connsiteY73" fmla="*/ 9192733 h 12032849"/>
              <a:gd name="connsiteX74" fmla="*/ 138184 w 276369"/>
              <a:gd name="connsiteY74" fmla="*/ 9288788 h 12032849"/>
              <a:gd name="connsiteX75" fmla="*/ 162611 w 276369"/>
              <a:gd name="connsiteY75" fmla="*/ 9192733 h 12032849"/>
              <a:gd name="connsiteX76" fmla="*/ 276366 w 276369"/>
              <a:gd name="connsiteY76" fmla="*/ 9172106 h 12032849"/>
              <a:gd name="connsiteX77" fmla="*/ 162611 w 276369"/>
              <a:gd name="connsiteY77" fmla="*/ 9151479 h 12032849"/>
              <a:gd name="connsiteX78" fmla="*/ 138184 w 276369"/>
              <a:gd name="connsiteY78" fmla="*/ 9055424 h 12032849"/>
              <a:gd name="connsiteX79" fmla="*/ 113757 w 276369"/>
              <a:gd name="connsiteY79" fmla="*/ 9151479 h 12032849"/>
              <a:gd name="connsiteX80" fmla="*/ 2 w 276369"/>
              <a:gd name="connsiteY80" fmla="*/ 8623292 h 12032849"/>
              <a:gd name="connsiteX81" fmla="*/ 113757 w 276369"/>
              <a:gd name="connsiteY81" fmla="*/ 8643919 h 12032849"/>
              <a:gd name="connsiteX82" fmla="*/ 138184 w 276369"/>
              <a:gd name="connsiteY82" fmla="*/ 8739974 h 12032849"/>
              <a:gd name="connsiteX83" fmla="*/ 162611 w 276369"/>
              <a:gd name="connsiteY83" fmla="*/ 8643919 h 12032849"/>
              <a:gd name="connsiteX84" fmla="*/ 276366 w 276369"/>
              <a:gd name="connsiteY84" fmla="*/ 8623292 h 12032849"/>
              <a:gd name="connsiteX85" fmla="*/ 162611 w 276369"/>
              <a:gd name="connsiteY85" fmla="*/ 8602665 h 12032849"/>
              <a:gd name="connsiteX86" fmla="*/ 138184 w 276369"/>
              <a:gd name="connsiteY86" fmla="*/ 8506610 h 12032849"/>
              <a:gd name="connsiteX87" fmla="*/ 113757 w 276369"/>
              <a:gd name="connsiteY87" fmla="*/ 8602665 h 12032849"/>
              <a:gd name="connsiteX88" fmla="*/ 2 w 276369"/>
              <a:gd name="connsiteY88" fmla="*/ 8348885 h 12032849"/>
              <a:gd name="connsiteX89" fmla="*/ 113757 w 276369"/>
              <a:gd name="connsiteY89" fmla="*/ 8369512 h 12032849"/>
              <a:gd name="connsiteX90" fmla="*/ 138184 w 276369"/>
              <a:gd name="connsiteY90" fmla="*/ 8465567 h 12032849"/>
              <a:gd name="connsiteX91" fmla="*/ 162611 w 276369"/>
              <a:gd name="connsiteY91" fmla="*/ 8369512 h 12032849"/>
              <a:gd name="connsiteX92" fmla="*/ 276366 w 276369"/>
              <a:gd name="connsiteY92" fmla="*/ 8348885 h 12032849"/>
              <a:gd name="connsiteX93" fmla="*/ 162611 w 276369"/>
              <a:gd name="connsiteY93" fmla="*/ 8328258 h 12032849"/>
              <a:gd name="connsiteX94" fmla="*/ 138184 w 276369"/>
              <a:gd name="connsiteY94" fmla="*/ 8232203 h 12032849"/>
              <a:gd name="connsiteX95" fmla="*/ 113757 w 276369"/>
              <a:gd name="connsiteY95" fmla="*/ 8328258 h 12032849"/>
              <a:gd name="connsiteX96" fmla="*/ 2 w 276369"/>
              <a:gd name="connsiteY96" fmla="*/ 8074478 h 12032849"/>
              <a:gd name="connsiteX97" fmla="*/ 113757 w 276369"/>
              <a:gd name="connsiteY97" fmla="*/ 8095105 h 12032849"/>
              <a:gd name="connsiteX98" fmla="*/ 138184 w 276369"/>
              <a:gd name="connsiteY98" fmla="*/ 8191160 h 12032849"/>
              <a:gd name="connsiteX99" fmla="*/ 162611 w 276369"/>
              <a:gd name="connsiteY99" fmla="*/ 8095105 h 12032849"/>
              <a:gd name="connsiteX100" fmla="*/ 276366 w 276369"/>
              <a:gd name="connsiteY100" fmla="*/ 8074478 h 12032849"/>
              <a:gd name="connsiteX101" fmla="*/ 162611 w 276369"/>
              <a:gd name="connsiteY101" fmla="*/ 8053851 h 12032849"/>
              <a:gd name="connsiteX102" fmla="*/ 138184 w 276369"/>
              <a:gd name="connsiteY102" fmla="*/ 7957796 h 12032849"/>
              <a:gd name="connsiteX103" fmla="*/ 113757 w 276369"/>
              <a:gd name="connsiteY103" fmla="*/ 8053851 h 12032849"/>
              <a:gd name="connsiteX104" fmla="*/ 2 w 276369"/>
              <a:gd name="connsiteY104" fmla="*/ 7800071 h 12032849"/>
              <a:gd name="connsiteX105" fmla="*/ 113757 w 276369"/>
              <a:gd name="connsiteY105" fmla="*/ 7820698 h 12032849"/>
              <a:gd name="connsiteX106" fmla="*/ 138184 w 276369"/>
              <a:gd name="connsiteY106" fmla="*/ 7916753 h 12032849"/>
              <a:gd name="connsiteX107" fmla="*/ 162611 w 276369"/>
              <a:gd name="connsiteY107" fmla="*/ 7820698 h 12032849"/>
              <a:gd name="connsiteX108" fmla="*/ 276366 w 276369"/>
              <a:gd name="connsiteY108" fmla="*/ 7800071 h 12032849"/>
              <a:gd name="connsiteX109" fmla="*/ 162611 w 276369"/>
              <a:gd name="connsiteY109" fmla="*/ 7779444 h 12032849"/>
              <a:gd name="connsiteX110" fmla="*/ 138184 w 276369"/>
              <a:gd name="connsiteY110" fmla="*/ 7683389 h 12032849"/>
              <a:gd name="connsiteX111" fmla="*/ 113757 w 276369"/>
              <a:gd name="connsiteY111" fmla="*/ 7779444 h 12032849"/>
              <a:gd name="connsiteX112" fmla="*/ 2 w 276369"/>
              <a:gd name="connsiteY112" fmla="*/ 7251257 h 12032849"/>
              <a:gd name="connsiteX113" fmla="*/ 113757 w 276369"/>
              <a:gd name="connsiteY113" fmla="*/ 7271884 h 12032849"/>
              <a:gd name="connsiteX114" fmla="*/ 138184 w 276369"/>
              <a:gd name="connsiteY114" fmla="*/ 7367939 h 12032849"/>
              <a:gd name="connsiteX115" fmla="*/ 162611 w 276369"/>
              <a:gd name="connsiteY115" fmla="*/ 7271884 h 12032849"/>
              <a:gd name="connsiteX116" fmla="*/ 276366 w 276369"/>
              <a:gd name="connsiteY116" fmla="*/ 7251257 h 12032849"/>
              <a:gd name="connsiteX117" fmla="*/ 162611 w 276369"/>
              <a:gd name="connsiteY117" fmla="*/ 7230630 h 12032849"/>
              <a:gd name="connsiteX118" fmla="*/ 138184 w 276369"/>
              <a:gd name="connsiteY118" fmla="*/ 7134575 h 12032849"/>
              <a:gd name="connsiteX119" fmla="*/ 113757 w 276369"/>
              <a:gd name="connsiteY119" fmla="*/ 7230630 h 12032849"/>
              <a:gd name="connsiteX120" fmla="*/ 2 w 276369"/>
              <a:gd name="connsiteY120" fmla="*/ 6702443 h 12032849"/>
              <a:gd name="connsiteX121" fmla="*/ 113757 w 276369"/>
              <a:gd name="connsiteY121" fmla="*/ 6723070 h 12032849"/>
              <a:gd name="connsiteX122" fmla="*/ 138184 w 276369"/>
              <a:gd name="connsiteY122" fmla="*/ 6819125 h 12032849"/>
              <a:gd name="connsiteX123" fmla="*/ 162611 w 276369"/>
              <a:gd name="connsiteY123" fmla="*/ 6723070 h 12032849"/>
              <a:gd name="connsiteX124" fmla="*/ 276366 w 276369"/>
              <a:gd name="connsiteY124" fmla="*/ 6702443 h 12032849"/>
              <a:gd name="connsiteX125" fmla="*/ 162611 w 276369"/>
              <a:gd name="connsiteY125" fmla="*/ 6681816 h 12032849"/>
              <a:gd name="connsiteX126" fmla="*/ 138184 w 276369"/>
              <a:gd name="connsiteY126" fmla="*/ 6585761 h 12032849"/>
              <a:gd name="connsiteX127" fmla="*/ 113757 w 276369"/>
              <a:gd name="connsiteY127" fmla="*/ 6681816 h 12032849"/>
              <a:gd name="connsiteX128" fmla="*/ 2 w 276369"/>
              <a:gd name="connsiteY128" fmla="*/ 11092955 h 12032849"/>
              <a:gd name="connsiteX129" fmla="*/ 113757 w 276369"/>
              <a:gd name="connsiteY129" fmla="*/ 11113582 h 12032849"/>
              <a:gd name="connsiteX130" fmla="*/ 138184 w 276369"/>
              <a:gd name="connsiteY130" fmla="*/ 11209637 h 12032849"/>
              <a:gd name="connsiteX131" fmla="*/ 162611 w 276369"/>
              <a:gd name="connsiteY131" fmla="*/ 11113582 h 12032849"/>
              <a:gd name="connsiteX132" fmla="*/ 276366 w 276369"/>
              <a:gd name="connsiteY132" fmla="*/ 11092955 h 12032849"/>
              <a:gd name="connsiteX133" fmla="*/ 162611 w 276369"/>
              <a:gd name="connsiteY133" fmla="*/ 11072328 h 12032849"/>
              <a:gd name="connsiteX134" fmla="*/ 138184 w 276369"/>
              <a:gd name="connsiteY134" fmla="*/ 10976273 h 12032849"/>
              <a:gd name="connsiteX135" fmla="*/ 113757 w 276369"/>
              <a:gd name="connsiteY135" fmla="*/ 11072328 h 12032849"/>
              <a:gd name="connsiteX136" fmla="*/ 2 w 276369"/>
              <a:gd name="connsiteY136" fmla="*/ 10818548 h 12032849"/>
              <a:gd name="connsiteX137" fmla="*/ 113757 w 276369"/>
              <a:gd name="connsiteY137" fmla="*/ 10839175 h 12032849"/>
              <a:gd name="connsiteX138" fmla="*/ 138184 w 276369"/>
              <a:gd name="connsiteY138" fmla="*/ 10935230 h 12032849"/>
              <a:gd name="connsiteX139" fmla="*/ 162611 w 276369"/>
              <a:gd name="connsiteY139" fmla="*/ 10839175 h 12032849"/>
              <a:gd name="connsiteX140" fmla="*/ 276366 w 276369"/>
              <a:gd name="connsiteY140" fmla="*/ 10818548 h 12032849"/>
              <a:gd name="connsiteX141" fmla="*/ 162611 w 276369"/>
              <a:gd name="connsiteY141" fmla="*/ 10797921 h 12032849"/>
              <a:gd name="connsiteX142" fmla="*/ 138184 w 276369"/>
              <a:gd name="connsiteY142" fmla="*/ 10701866 h 12032849"/>
              <a:gd name="connsiteX143" fmla="*/ 113757 w 276369"/>
              <a:gd name="connsiteY143" fmla="*/ 10797921 h 12032849"/>
              <a:gd name="connsiteX144" fmla="*/ 2 w 276369"/>
              <a:gd name="connsiteY144" fmla="*/ 10269734 h 12032849"/>
              <a:gd name="connsiteX145" fmla="*/ 113757 w 276369"/>
              <a:gd name="connsiteY145" fmla="*/ 10290361 h 12032849"/>
              <a:gd name="connsiteX146" fmla="*/ 138184 w 276369"/>
              <a:gd name="connsiteY146" fmla="*/ 10386416 h 12032849"/>
              <a:gd name="connsiteX147" fmla="*/ 162611 w 276369"/>
              <a:gd name="connsiteY147" fmla="*/ 10290361 h 12032849"/>
              <a:gd name="connsiteX148" fmla="*/ 276366 w 276369"/>
              <a:gd name="connsiteY148" fmla="*/ 10269734 h 12032849"/>
              <a:gd name="connsiteX149" fmla="*/ 162611 w 276369"/>
              <a:gd name="connsiteY149" fmla="*/ 10249107 h 12032849"/>
              <a:gd name="connsiteX150" fmla="*/ 138184 w 276369"/>
              <a:gd name="connsiteY150" fmla="*/ 10153052 h 12032849"/>
              <a:gd name="connsiteX151" fmla="*/ 113757 w 276369"/>
              <a:gd name="connsiteY151" fmla="*/ 10249107 h 12032849"/>
              <a:gd name="connsiteX152" fmla="*/ 2 w 276369"/>
              <a:gd name="connsiteY152" fmla="*/ 7525663 h 12032849"/>
              <a:gd name="connsiteX153" fmla="*/ 113756 w 276369"/>
              <a:gd name="connsiteY153" fmla="*/ 7546290 h 12032849"/>
              <a:gd name="connsiteX154" fmla="*/ 138184 w 276369"/>
              <a:gd name="connsiteY154" fmla="*/ 7642345 h 12032849"/>
              <a:gd name="connsiteX155" fmla="*/ 162611 w 276369"/>
              <a:gd name="connsiteY155" fmla="*/ 7546290 h 12032849"/>
              <a:gd name="connsiteX156" fmla="*/ 276366 w 276369"/>
              <a:gd name="connsiteY156" fmla="*/ 7525663 h 12032849"/>
              <a:gd name="connsiteX157" fmla="*/ 162611 w 276369"/>
              <a:gd name="connsiteY157" fmla="*/ 7505036 h 12032849"/>
              <a:gd name="connsiteX158" fmla="*/ 138184 w 276369"/>
              <a:gd name="connsiteY158" fmla="*/ 7408981 h 12032849"/>
              <a:gd name="connsiteX159" fmla="*/ 113756 w 276369"/>
              <a:gd name="connsiteY159" fmla="*/ 7505036 h 12032849"/>
              <a:gd name="connsiteX160" fmla="*/ 2 w 276369"/>
              <a:gd name="connsiteY160" fmla="*/ 6428035 h 12032849"/>
              <a:gd name="connsiteX161" fmla="*/ 113756 w 276369"/>
              <a:gd name="connsiteY161" fmla="*/ 6448662 h 12032849"/>
              <a:gd name="connsiteX162" fmla="*/ 138184 w 276369"/>
              <a:gd name="connsiteY162" fmla="*/ 6544717 h 12032849"/>
              <a:gd name="connsiteX163" fmla="*/ 162611 w 276369"/>
              <a:gd name="connsiteY163" fmla="*/ 6448662 h 12032849"/>
              <a:gd name="connsiteX164" fmla="*/ 276366 w 276369"/>
              <a:gd name="connsiteY164" fmla="*/ 6428035 h 12032849"/>
              <a:gd name="connsiteX165" fmla="*/ 162611 w 276369"/>
              <a:gd name="connsiteY165" fmla="*/ 6407408 h 12032849"/>
              <a:gd name="connsiteX166" fmla="*/ 138184 w 276369"/>
              <a:gd name="connsiteY166" fmla="*/ 6311353 h 12032849"/>
              <a:gd name="connsiteX167" fmla="*/ 113756 w 276369"/>
              <a:gd name="connsiteY167" fmla="*/ 6407408 h 12032849"/>
              <a:gd name="connsiteX168" fmla="*/ 2 w 276369"/>
              <a:gd name="connsiteY168" fmla="*/ 5604815 h 12032849"/>
              <a:gd name="connsiteX169" fmla="*/ 113756 w 276369"/>
              <a:gd name="connsiteY169" fmla="*/ 5625442 h 12032849"/>
              <a:gd name="connsiteX170" fmla="*/ 138184 w 276369"/>
              <a:gd name="connsiteY170" fmla="*/ 5721497 h 12032849"/>
              <a:gd name="connsiteX171" fmla="*/ 162611 w 276369"/>
              <a:gd name="connsiteY171" fmla="*/ 5625442 h 12032849"/>
              <a:gd name="connsiteX172" fmla="*/ 276366 w 276369"/>
              <a:gd name="connsiteY172" fmla="*/ 5604815 h 12032849"/>
              <a:gd name="connsiteX173" fmla="*/ 162611 w 276369"/>
              <a:gd name="connsiteY173" fmla="*/ 5584188 h 12032849"/>
              <a:gd name="connsiteX174" fmla="*/ 138184 w 276369"/>
              <a:gd name="connsiteY174" fmla="*/ 5488133 h 12032849"/>
              <a:gd name="connsiteX175" fmla="*/ 113756 w 276369"/>
              <a:gd name="connsiteY175" fmla="*/ 5584188 h 12032849"/>
              <a:gd name="connsiteX176" fmla="*/ 2 w 276369"/>
              <a:gd name="connsiteY176" fmla="*/ 3958378 h 12032849"/>
              <a:gd name="connsiteX177" fmla="*/ 113756 w 276369"/>
              <a:gd name="connsiteY177" fmla="*/ 3979005 h 12032849"/>
              <a:gd name="connsiteX178" fmla="*/ 138184 w 276369"/>
              <a:gd name="connsiteY178" fmla="*/ 4075060 h 12032849"/>
              <a:gd name="connsiteX179" fmla="*/ 162611 w 276369"/>
              <a:gd name="connsiteY179" fmla="*/ 3979005 h 12032849"/>
              <a:gd name="connsiteX180" fmla="*/ 276366 w 276369"/>
              <a:gd name="connsiteY180" fmla="*/ 3958378 h 12032849"/>
              <a:gd name="connsiteX181" fmla="*/ 162611 w 276369"/>
              <a:gd name="connsiteY181" fmla="*/ 3937751 h 12032849"/>
              <a:gd name="connsiteX182" fmla="*/ 138184 w 276369"/>
              <a:gd name="connsiteY182" fmla="*/ 3841696 h 12032849"/>
              <a:gd name="connsiteX183" fmla="*/ 113756 w 276369"/>
              <a:gd name="connsiteY183" fmla="*/ 3937751 h 12032849"/>
              <a:gd name="connsiteX184" fmla="*/ 1 w 276369"/>
              <a:gd name="connsiteY184" fmla="*/ 6153629 h 12032849"/>
              <a:gd name="connsiteX185" fmla="*/ 113756 w 276369"/>
              <a:gd name="connsiteY185" fmla="*/ 6174256 h 12032849"/>
              <a:gd name="connsiteX186" fmla="*/ 138183 w 276369"/>
              <a:gd name="connsiteY186" fmla="*/ 6270311 h 12032849"/>
              <a:gd name="connsiteX187" fmla="*/ 162610 w 276369"/>
              <a:gd name="connsiteY187" fmla="*/ 6174256 h 12032849"/>
              <a:gd name="connsiteX188" fmla="*/ 276365 w 276369"/>
              <a:gd name="connsiteY188" fmla="*/ 6153629 h 12032849"/>
              <a:gd name="connsiteX189" fmla="*/ 162610 w 276369"/>
              <a:gd name="connsiteY189" fmla="*/ 6133002 h 12032849"/>
              <a:gd name="connsiteX190" fmla="*/ 138183 w 276369"/>
              <a:gd name="connsiteY190" fmla="*/ 6036947 h 12032849"/>
              <a:gd name="connsiteX191" fmla="*/ 113756 w 276369"/>
              <a:gd name="connsiteY191" fmla="*/ 6133002 h 12032849"/>
              <a:gd name="connsiteX192" fmla="*/ 1 w 276369"/>
              <a:gd name="connsiteY192" fmla="*/ 5879222 h 12032849"/>
              <a:gd name="connsiteX193" fmla="*/ 113756 w 276369"/>
              <a:gd name="connsiteY193" fmla="*/ 5899849 h 12032849"/>
              <a:gd name="connsiteX194" fmla="*/ 138183 w 276369"/>
              <a:gd name="connsiteY194" fmla="*/ 5995904 h 12032849"/>
              <a:gd name="connsiteX195" fmla="*/ 162610 w 276369"/>
              <a:gd name="connsiteY195" fmla="*/ 5899849 h 12032849"/>
              <a:gd name="connsiteX196" fmla="*/ 276365 w 276369"/>
              <a:gd name="connsiteY196" fmla="*/ 5879222 h 12032849"/>
              <a:gd name="connsiteX197" fmla="*/ 162610 w 276369"/>
              <a:gd name="connsiteY197" fmla="*/ 5858595 h 12032849"/>
              <a:gd name="connsiteX198" fmla="*/ 138183 w 276369"/>
              <a:gd name="connsiteY198" fmla="*/ 5762540 h 12032849"/>
              <a:gd name="connsiteX199" fmla="*/ 113756 w 276369"/>
              <a:gd name="connsiteY199" fmla="*/ 5858595 h 12032849"/>
              <a:gd name="connsiteX200" fmla="*/ 1 w 276369"/>
              <a:gd name="connsiteY200" fmla="*/ 5330408 h 12032849"/>
              <a:gd name="connsiteX201" fmla="*/ 113756 w 276369"/>
              <a:gd name="connsiteY201" fmla="*/ 5351036 h 12032849"/>
              <a:gd name="connsiteX202" fmla="*/ 138183 w 276369"/>
              <a:gd name="connsiteY202" fmla="*/ 5447091 h 12032849"/>
              <a:gd name="connsiteX203" fmla="*/ 162610 w 276369"/>
              <a:gd name="connsiteY203" fmla="*/ 5351036 h 12032849"/>
              <a:gd name="connsiteX204" fmla="*/ 276365 w 276369"/>
              <a:gd name="connsiteY204" fmla="*/ 5330408 h 12032849"/>
              <a:gd name="connsiteX205" fmla="*/ 162610 w 276369"/>
              <a:gd name="connsiteY205" fmla="*/ 5309781 h 12032849"/>
              <a:gd name="connsiteX206" fmla="*/ 138183 w 276369"/>
              <a:gd name="connsiteY206" fmla="*/ 5213726 h 12032849"/>
              <a:gd name="connsiteX207" fmla="*/ 113756 w 276369"/>
              <a:gd name="connsiteY207" fmla="*/ 5309781 h 12032849"/>
              <a:gd name="connsiteX208" fmla="*/ 1 w 276369"/>
              <a:gd name="connsiteY208" fmla="*/ 5056002 h 12032849"/>
              <a:gd name="connsiteX209" fmla="*/ 113756 w 276369"/>
              <a:gd name="connsiteY209" fmla="*/ 5076629 h 12032849"/>
              <a:gd name="connsiteX210" fmla="*/ 138183 w 276369"/>
              <a:gd name="connsiteY210" fmla="*/ 5172685 h 12032849"/>
              <a:gd name="connsiteX211" fmla="*/ 162610 w 276369"/>
              <a:gd name="connsiteY211" fmla="*/ 5076629 h 12032849"/>
              <a:gd name="connsiteX212" fmla="*/ 276365 w 276369"/>
              <a:gd name="connsiteY212" fmla="*/ 5056002 h 12032849"/>
              <a:gd name="connsiteX213" fmla="*/ 162610 w 276369"/>
              <a:gd name="connsiteY213" fmla="*/ 5035375 h 12032849"/>
              <a:gd name="connsiteX214" fmla="*/ 138183 w 276369"/>
              <a:gd name="connsiteY214" fmla="*/ 4939320 h 12032849"/>
              <a:gd name="connsiteX215" fmla="*/ 113756 w 276369"/>
              <a:gd name="connsiteY215" fmla="*/ 5035375 h 12032849"/>
              <a:gd name="connsiteX216" fmla="*/ 1 w 276369"/>
              <a:gd name="connsiteY216" fmla="*/ 4781594 h 12032849"/>
              <a:gd name="connsiteX217" fmla="*/ 113756 w 276369"/>
              <a:gd name="connsiteY217" fmla="*/ 4802221 h 12032849"/>
              <a:gd name="connsiteX218" fmla="*/ 138183 w 276369"/>
              <a:gd name="connsiteY218" fmla="*/ 4898277 h 12032849"/>
              <a:gd name="connsiteX219" fmla="*/ 162610 w 276369"/>
              <a:gd name="connsiteY219" fmla="*/ 4802221 h 12032849"/>
              <a:gd name="connsiteX220" fmla="*/ 276365 w 276369"/>
              <a:gd name="connsiteY220" fmla="*/ 4781594 h 12032849"/>
              <a:gd name="connsiteX221" fmla="*/ 162610 w 276369"/>
              <a:gd name="connsiteY221" fmla="*/ 4760967 h 12032849"/>
              <a:gd name="connsiteX222" fmla="*/ 138183 w 276369"/>
              <a:gd name="connsiteY222" fmla="*/ 4664913 h 12032849"/>
              <a:gd name="connsiteX223" fmla="*/ 113756 w 276369"/>
              <a:gd name="connsiteY223" fmla="*/ 4760967 h 12032849"/>
              <a:gd name="connsiteX224" fmla="*/ 1 w 276369"/>
              <a:gd name="connsiteY224" fmla="*/ 4507189 h 12032849"/>
              <a:gd name="connsiteX225" fmla="*/ 113756 w 276369"/>
              <a:gd name="connsiteY225" fmla="*/ 4527815 h 12032849"/>
              <a:gd name="connsiteX226" fmla="*/ 138183 w 276369"/>
              <a:gd name="connsiteY226" fmla="*/ 4623870 h 12032849"/>
              <a:gd name="connsiteX227" fmla="*/ 162610 w 276369"/>
              <a:gd name="connsiteY227" fmla="*/ 4527815 h 12032849"/>
              <a:gd name="connsiteX228" fmla="*/ 276365 w 276369"/>
              <a:gd name="connsiteY228" fmla="*/ 4507189 h 12032849"/>
              <a:gd name="connsiteX229" fmla="*/ 162610 w 276369"/>
              <a:gd name="connsiteY229" fmla="*/ 4486561 h 12032849"/>
              <a:gd name="connsiteX230" fmla="*/ 138183 w 276369"/>
              <a:gd name="connsiteY230" fmla="*/ 4390506 h 12032849"/>
              <a:gd name="connsiteX231" fmla="*/ 113756 w 276369"/>
              <a:gd name="connsiteY231" fmla="*/ 4486561 h 12032849"/>
              <a:gd name="connsiteX232" fmla="*/ 1 w 276369"/>
              <a:gd name="connsiteY232" fmla="*/ 4232781 h 12032849"/>
              <a:gd name="connsiteX233" fmla="*/ 113756 w 276369"/>
              <a:gd name="connsiteY233" fmla="*/ 4253408 h 12032849"/>
              <a:gd name="connsiteX234" fmla="*/ 138183 w 276369"/>
              <a:gd name="connsiteY234" fmla="*/ 4349462 h 12032849"/>
              <a:gd name="connsiteX235" fmla="*/ 162610 w 276369"/>
              <a:gd name="connsiteY235" fmla="*/ 4253408 h 12032849"/>
              <a:gd name="connsiteX236" fmla="*/ 276365 w 276369"/>
              <a:gd name="connsiteY236" fmla="*/ 4232781 h 12032849"/>
              <a:gd name="connsiteX237" fmla="*/ 162610 w 276369"/>
              <a:gd name="connsiteY237" fmla="*/ 4212154 h 12032849"/>
              <a:gd name="connsiteX238" fmla="*/ 138183 w 276369"/>
              <a:gd name="connsiteY238" fmla="*/ 4116099 h 12032849"/>
              <a:gd name="connsiteX239" fmla="*/ 113756 w 276369"/>
              <a:gd name="connsiteY239" fmla="*/ 4212154 h 12032849"/>
              <a:gd name="connsiteX240" fmla="*/ 1 w 276369"/>
              <a:gd name="connsiteY240" fmla="*/ 3683971 h 12032849"/>
              <a:gd name="connsiteX241" fmla="*/ 113756 w 276369"/>
              <a:gd name="connsiteY241" fmla="*/ 3704599 h 12032849"/>
              <a:gd name="connsiteX242" fmla="*/ 138183 w 276369"/>
              <a:gd name="connsiteY242" fmla="*/ 3800653 h 12032849"/>
              <a:gd name="connsiteX243" fmla="*/ 162610 w 276369"/>
              <a:gd name="connsiteY243" fmla="*/ 3704599 h 12032849"/>
              <a:gd name="connsiteX244" fmla="*/ 276365 w 276369"/>
              <a:gd name="connsiteY244" fmla="*/ 3683971 h 12032849"/>
              <a:gd name="connsiteX245" fmla="*/ 162610 w 276369"/>
              <a:gd name="connsiteY245" fmla="*/ 3663345 h 12032849"/>
              <a:gd name="connsiteX246" fmla="*/ 138183 w 276369"/>
              <a:gd name="connsiteY246" fmla="*/ 3567290 h 12032849"/>
              <a:gd name="connsiteX247" fmla="*/ 113756 w 276369"/>
              <a:gd name="connsiteY247" fmla="*/ 3663345 h 12032849"/>
              <a:gd name="connsiteX248" fmla="*/ 1 w 276369"/>
              <a:gd name="connsiteY248" fmla="*/ 3409564 h 12032849"/>
              <a:gd name="connsiteX249" fmla="*/ 113756 w 276369"/>
              <a:gd name="connsiteY249" fmla="*/ 3430191 h 12032849"/>
              <a:gd name="connsiteX250" fmla="*/ 138183 w 276369"/>
              <a:gd name="connsiteY250" fmla="*/ 3526246 h 12032849"/>
              <a:gd name="connsiteX251" fmla="*/ 162610 w 276369"/>
              <a:gd name="connsiteY251" fmla="*/ 3430191 h 12032849"/>
              <a:gd name="connsiteX252" fmla="*/ 276365 w 276369"/>
              <a:gd name="connsiteY252" fmla="*/ 3409564 h 12032849"/>
              <a:gd name="connsiteX253" fmla="*/ 162610 w 276369"/>
              <a:gd name="connsiteY253" fmla="*/ 3388937 h 12032849"/>
              <a:gd name="connsiteX254" fmla="*/ 138183 w 276369"/>
              <a:gd name="connsiteY254" fmla="*/ 3292881 h 12032849"/>
              <a:gd name="connsiteX255" fmla="*/ 113756 w 276369"/>
              <a:gd name="connsiteY255" fmla="*/ 3388937 h 12032849"/>
              <a:gd name="connsiteX256" fmla="*/ 1 w 276369"/>
              <a:gd name="connsiteY256" fmla="*/ 3135157 h 12032849"/>
              <a:gd name="connsiteX257" fmla="*/ 113756 w 276369"/>
              <a:gd name="connsiteY257" fmla="*/ 3155784 h 12032849"/>
              <a:gd name="connsiteX258" fmla="*/ 138183 w 276369"/>
              <a:gd name="connsiteY258" fmla="*/ 3251838 h 12032849"/>
              <a:gd name="connsiteX259" fmla="*/ 162610 w 276369"/>
              <a:gd name="connsiteY259" fmla="*/ 3155784 h 12032849"/>
              <a:gd name="connsiteX260" fmla="*/ 276365 w 276369"/>
              <a:gd name="connsiteY260" fmla="*/ 3135157 h 12032849"/>
              <a:gd name="connsiteX261" fmla="*/ 162610 w 276369"/>
              <a:gd name="connsiteY261" fmla="*/ 3114530 h 12032849"/>
              <a:gd name="connsiteX262" fmla="*/ 138183 w 276369"/>
              <a:gd name="connsiteY262" fmla="*/ 3018475 h 12032849"/>
              <a:gd name="connsiteX263" fmla="*/ 113756 w 276369"/>
              <a:gd name="connsiteY263" fmla="*/ 3114530 h 12032849"/>
              <a:gd name="connsiteX264" fmla="*/ 1 w 276369"/>
              <a:gd name="connsiteY264" fmla="*/ 2860751 h 12032849"/>
              <a:gd name="connsiteX265" fmla="*/ 113756 w 276369"/>
              <a:gd name="connsiteY265" fmla="*/ 2881378 h 12032849"/>
              <a:gd name="connsiteX266" fmla="*/ 138183 w 276369"/>
              <a:gd name="connsiteY266" fmla="*/ 2977433 h 12032849"/>
              <a:gd name="connsiteX267" fmla="*/ 162610 w 276369"/>
              <a:gd name="connsiteY267" fmla="*/ 2881378 h 12032849"/>
              <a:gd name="connsiteX268" fmla="*/ 276365 w 276369"/>
              <a:gd name="connsiteY268" fmla="*/ 2860751 h 12032849"/>
              <a:gd name="connsiteX269" fmla="*/ 162610 w 276369"/>
              <a:gd name="connsiteY269" fmla="*/ 2840125 h 12032849"/>
              <a:gd name="connsiteX270" fmla="*/ 138183 w 276369"/>
              <a:gd name="connsiteY270" fmla="*/ 2744070 h 12032849"/>
              <a:gd name="connsiteX271" fmla="*/ 113756 w 276369"/>
              <a:gd name="connsiteY271" fmla="*/ 2840125 h 12032849"/>
              <a:gd name="connsiteX272" fmla="*/ 1 w 276369"/>
              <a:gd name="connsiteY272" fmla="*/ 2311938 h 12032849"/>
              <a:gd name="connsiteX273" fmla="*/ 113756 w 276369"/>
              <a:gd name="connsiteY273" fmla="*/ 2332565 h 12032849"/>
              <a:gd name="connsiteX274" fmla="*/ 138183 w 276369"/>
              <a:gd name="connsiteY274" fmla="*/ 2428620 h 12032849"/>
              <a:gd name="connsiteX275" fmla="*/ 162610 w 276369"/>
              <a:gd name="connsiteY275" fmla="*/ 2332565 h 12032849"/>
              <a:gd name="connsiteX276" fmla="*/ 276365 w 276369"/>
              <a:gd name="connsiteY276" fmla="*/ 2311938 h 12032849"/>
              <a:gd name="connsiteX277" fmla="*/ 162610 w 276369"/>
              <a:gd name="connsiteY277" fmla="*/ 2291310 h 12032849"/>
              <a:gd name="connsiteX278" fmla="*/ 138183 w 276369"/>
              <a:gd name="connsiteY278" fmla="*/ 2195256 h 12032849"/>
              <a:gd name="connsiteX279" fmla="*/ 113756 w 276369"/>
              <a:gd name="connsiteY279" fmla="*/ 2291310 h 12032849"/>
              <a:gd name="connsiteX280" fmla="*/ 1 w 276369"/>
              <a:gd name="connsiteY280" fmla="*/ 2037531 h 12032849"/>
              <a:gd name="connsiteX281" fmla="*/ 113756 w 276369"/>
              <a:gd name="connsiteY281" fmla="*/ 2058158 h 12032849"/>
              <a:gd name="connsiteX282" fmla="*/ 138183 w 276369"/>
              <a:gd name="connsiteY282" fmla="*/ 2154213 h 12032849"/>
              <a:gd name="connsiteX283" fmla="*/ 162610 w 276369"/>
              <a:gd name="connsiteY283" fmla="*/ 2058158 h 12032849"/>
              <a:gd name="connsiteX284" fmla="*/ 276365 w 276369"/>
              <a:gd name="connsiteY284" fmla="*/ 2037531 h 12032849"/>
              <a:gd name="connsiteX285" fmla="*/ 162610 w 276369"/>
              <a:gd name="connsiteY285" fmla="*/ 2016902 h 12032849"/>
              <a:gd name="connsiteX286" fmla="*/ 138183 w 276369"/>
              <a:gd name="connsiteY286" fmla="*/ 1920847 h 12032849"/>
              <a:gd name="connsiteX287" fmla="*/ 113756 w 276369"/>
              <a:gd name="connsiteY287" fmla="*/ 2016902 h 12032849"/>
              <a:gd name="connsiteX288" fmla="*/ 1 w 276369"/>
              <a:gd name="connsiteY288" fmla="*/ 1763122 h 12032849"/>
              <a:gd name="connsiteX289" fmla="*/ 113756 w 276369"/>
              <a:gd name="connsiteY289" fmla="*/ 1783750 h 12032849"/>
              <a:gd name="connsiteX290" fmla="*/ 138183 w 276369"/>
              <a:gd name="connsiteY290" fmla="*/ 1879804 h 12032849"/>
              <a:gd name="connsiteX291" fmla="*/ 162610 w 276369"/>
              <a:gd name="connsiteY291" fmla="*/ 1783750 h 12032849"/>
              <a:gd name="connsiteX292" fmla="*/ 276365 w 276369"/>
              <a:gd name="connsiteY292" fmla="*/ 1763122 h 12032849"/>
              <a:gd name="connsiteX293" fmla="*/ 162610 w 276369"/>
              <a:gd name="connsiteY293" fmla="*/ 1742495 h 12032849"/>
              <a:gd name="connsiteX294" fmla="*/ 138183 w 276369"/>
              <a:gd name="connsiteY294" fmla="*/ 1646440 h 12032849"/>
              <a:gd name="connsiteX295" fmla="*/ 113756 w 276369"/>
              <a:gd name="connsiteY295" fmla="*/ 1742495 h 12032849"/>
              <a:gd name="connsiteX296" fmla="*/ 1 w 276369"/>
              <a:gd name="connsiteY296" fmla="*/ 1488715 h 12032849"/>
              <a:gd name="connsiteX297" fmla="*/ 113756 w 276369"/>
              <a:gd name="connsiteY297" fmla="*/ 1509342 h 12032849"/>
              <a:gd name="connsiteX298" fmla="*/ 138183 w 276369"/>
              <a:gd name="connsiteY298" fmla="*/ 1605397 h 12032849"/>
              <a:gd name="connsiteX299" fmla="*/ 162610 w 276369"/>
              <a:gd name="connsiteY299" fmla="*/ 1509342 h 12032849"/>
              <a:gd name="connsiteX300" fmla="*/ 276365 w 276369"/>
              <a:gd name="connsiteY300" fmla="*/ 1488715 h 12032849"/>
              <a:gd name="connsiteX301" fmla="*/ 162610 w 276369"/>
              <a:gd name="connsiteY301" fmla="*/ 1468088 h 12032849"/>
              <a:gd name="connsiteX302" fmla="*/ 138183 w 276369"/>
              <a:gd name="connsiteY302" fmla="*/ 1372033 h 12032849"/>
              <a:gd name="connsiteX303" fmla="*/ 113756 w 276369"/>
              <a:gd name="connsiteY303" fmla="*/ 1468088 h 12032849"/>
              <a:gd name="connsiteX304" fmla="*/ 1 w 276369"/>
              <a:gd name="connsiteY304" fmla="*/ 1214309 h 12032849"/>
              <a:gd name="connsiteX305" fmla="*/ 113755 w 276369"/>
              <a:gd name="connsiteY305" fmla="*/ 1234936 h 12032849"/>
              <a:gd name="connsiteX306" fmla="*/ 138183 w 276369"/>
              <a:gd name="connsiteY306" fmla="*/ 1330991 h 12032849"/>
              <a:gd name="connsiteX307" fmla="*/ 162610 w 276369"/>
              <a:gd name="connsiteY307" fmla="*/ 1234936 h 12032849"/>
              <a:gd name="connsiteX308" fmla="*/ 276365 w 276369"/>
              <a:gd name="connsiteY308" fmla="*/ 1214309 h 12032849"/>
              <a:gd name="connsiteX309" fmla="*/ 162610 w 276369"/>
              <a:gd name="connsiteY309" fmla="*/ 1193682 h 12032849"/>
              <a:gd name="connsiteX310" fmla="*/ 138183 w 276369"/>
              <a:gd name="connsiteY310" fmla="*/ 1097627 h 12032849"/>
              <a:gd name="connsiteX311" fmla="*/ 113755 w 276369"/>
              <a:gd name="connsiteY311" fmla="*/ 1193682 h 12032849"/>
              <a:gd name="connsiteX312" fmla="*/ 1 w 276369"/>
              <a:gd name="connsiteY312" fmla="*/ 2586345 h 12032849"/>
              <a:gd name="connsiteX313" fmla="*/ 113755 w 276369"/>
              <a:gd name="connsiteY313" fmla="*/ 2606972 h 12032849"/>
              <a:gd name="connsiteX314" fmla="*/ 138183 w 276369"/>
              <a:gd name="connsiteY314" fmla="*/ 2703027 h 12032849"/>
              <a:gd name="connsiteX315" fmla="*/ 162610 w 276369"/>
              <a:gd name="connsiteY315" fmla="*/ 2606972 h 12032849"/>
              <a:gd name="connsiteX316" fmla="*/ 276365 w 276369"/>
              <a:gd name="connsiteY316" fmla="*/ 2586345 h 12032849"/>
              <a:gd name="connsiteX317" fmla="*/ 162610 w 276369"/>
              <a:gd name="connsiteY317" fmla="*/ 2565718 h 12032849"/>
              <a:gd name="connsiteX318" fmla="*/ 138183 w 276369"/>
              <a:gd name="connsiteY318" fmla="*/ 2469662 h 12032849"/>
              <a:gd name="connsiteX319" fmla="*/ 113755 w 276369"/>
              <a:gd name="connsiteY319" fmla="*/ 2565718 h 12032849"/>
              <a:gd name="connsiteX320" fmla="*/ 0 w 276369"/>
              <a:gd name="connsiteY320" fmla="*/ 939903 h 12032849"/>
              <a:gd name="connsiteX321" fmla="*/ 113755 w 276369"/>
              <a:gd name="connsiteY321" fmla="*/ 960530 h 12032849"/>
              <a:gd name="connsiteX322" fmla="*/ 138182 w 276369"/>
              <a:gd name="connsiteY322" fmla="*/ 1056585 h 12032849"/>
              <a:gd name="connsiteX323" fmla="*/ 162609 w 276369"/>
              <a:gd name="connsiteY323" fmla="*/ 960530 h 12032849"/>
              <a:gd name="connsiteX324" fmla="*/ 276364 w 276369"/>
              <a:gd name="connsiteY324" fmla="*/ 939903 h 12032849"/>
              <a:gd name="connsiteX325" fmla="*/ 162609 w 276369"/>
              <a:gd name="connsiteY325" fmla="*/ 919276 h 12032849"/>
              <a:gd name="connsiteX326" fmla="*/ 138182 w 276369"/>
              <a:gd name="connsiteY326" fmla="*/ 823221 h 12032849"/>
              <a:gd name="connsiteX327" fmla="*/ 113755 w 276369"/>
              <a:gd name="connsiteY327" fmla="*/ 919276 h 12032849"/>
              <a:gd name="connsiteX328" fmla="*/ 0 w 276369"/>
              <a:gd name="connsiteY328" fmla="*/ 665496 h 12032849"/>
              <a:gd name="connsiteX329" fmla="*/ 113755 w 276369"/>
              <a:gd name="connsiteY329" fmla="*/ 686123 h 12032849"/>
              <a:gd name="connsiteX330" fmla="*/ 138182 w 276369"/>
              <a:gd name="connsiteY330" fmla="*/ 782178 h 12032849"/>
              <a:gd name="connsiteX331" fmla="*/ 162609 w 276369"/>
              <a:gd name="connsiteY331" fmla="*/ 686123 h 12032849"/>
              <a:gd name="connsiteX332" fmla="*/ 276364 w 276369"/>
              <a:gd name="connsiteY332" fmla="*/ 665496 h 12032849"/>
              <a:gd name="connsiteX333" fmla="*/ 162609 w 276369"/>
              <a:gd name="connsiteY333" fmla="*/ 644869 h 12032849"/>
              <a:gd name="connsiteX334" fmla="*/ 138182 w 276369"/>
              <a:gd name="connsiteY334" fmla="*/ 548814 h 12032849"/>
              <a:gd name="connsiteX335" fmla="*/ 113755 w 276369"/>
              <a:gd name="connsiteY335" fmla="*/ 644869 h 12032849"/>
              <a:gd name="connsiteX336" fmla="*/ 0 w 276369"/>
              <a:gd name="connsiteY336" fmla="*/ 391089 h 12032849"/>
              <a:gd name="connsiteX337" fmla="*/ 113755 w 276369"/>
              <a:gd name="connsiteY337" fmla="*/ 411716 h 12032849"/>
              <a:gd name="connsiteX338" fmla="*/ 138182 w 276369"/>
              <a:gd name="connsiteY338" fmla="*/ 507771 h 12032849"/>
              <a:gd name="connsiteX339" fmla="*/ 162609 w 276369"/>
              <a:gd name="connsiteY339" fmla="*/ 411716 h 12032849"/>
              <a:gd name="connsiteX340" fmla="*/ 276364 w 276369"/>
              <a:gd name="connsiteY340" fmla="*/ 391089 h 12032849"/>
              <a:gd name="connsiteX341" fmla="*/ 162609 w 276369"/>
              <a:gd name="connsiteY341" fmla="*/ 370462 h 12032849"/>
              <a:gd name="connsiteX342" fmla="*/ 138182 w 276369"/>
              <a:gd name="connsiteY342" fmla="*/ 274407 h 12032849"/>
              <a:gd name="connsiteX343" fmla="*/ 113755 w 276369"/>
              <a:gd name="connsiteY343" fmla="*/ 370462 h 12032849"/>
              <a:gd name="connsiteX344" fmla="*/ 0 w 276369"/>
              <a:gd name="connsiteY344" fmla="*/ 116682 h 12032849"/>
              <a:gd name="connsiteX345" fmla="*/ 113755 w 276369"/>
              <a:gd name="connsiteY345" fmla="*/ 137309 h 12032849"/>
              <a:gd name="connsiteX346" fmla="*/ 138182 w 276369"/>
              <a:gd name="connsiteY346" fmla="*/ 233364 h 12032849"/>
              <a:gd name="connsiteX347" fmla="*/ 162609 w 276369"/>
              <a:gd name="connsiteY347" fmla="*/ 137309 h 12032849"/>
              <a:gd name="connsiteX348" fmla="*/ 276364 w 276369"/>
              <a:gd name="connsiteY348" fmla="*/ 116682 h 12032849"/>
              <a:gd name="connsiteX349" fmla="*/ 162609 w 276369"/>
              <a:gd name="connsiteY349" fmla="*/ 96055 h 12032849"/>
              <a:gd name="connsiteX350" fmla="*/ 138182 w 276369"/>
              <a:gd name="connsiteY350" fmla="*/ 0 h 12032849"/>
              <a:gd name="connsiteX351" fmla="*/ 113755 w 276369"/>
              <a:gd name="connsiteY351" fmla="*/ 96055 h 12032849"/>
            </a:gdLst>
            <a:ahLst/>
            <a:cxnLst/>
            <a:rect l="l" t="t" r="r" b="b"/>
            <a:pathLst>
              <a:path w="276369" h="12032849">
                <a:moveTo>
                  <a:pt x="4" y="11916167"/>
                </a:moveTo>
                <a:lnTo>
                  <a:pt x="113759" y="11936793"/>
                </a:lnTo>
                <a:lnTo>
                  <a:pt x="138187" y="12032849"/>
                </a:lnTo>
                <a:lnTo>
                  <a:pt x="162614" y="11936793"/>
                </a:lnTo>
                <a:lnTo>
                  <a:pt x="276369" y="11916167"/>
                </a:lnTo>
                <a:lnTo>
                  <a:pt x="162614" y="11895539"/>
                </a:lnTo>
                <a:lnTo>
                  <a:pt x="138187" y="11799485"/>
                </a:lnTo>
                <a:lnTo>
                  <a:pt x="113759" y="11895539"/>
                </a:lnTo>
                <a:close/>
                <a:moveTo>
                  <a:pt x="3" y="11641769"/>
                </a:moveTo>
                <a:lnTo>
                  <a:pt x="113758" y="11662396"/>
                </a:lnTo>
                <a:lnTo>
                  <a:pt x="138185" y="11758451"/>
                </a:lnTo>
                <a:lnTo>
                  <a:pt x="162612" y="11662396"/>
                </a:lnTo>
                <a:lnTo>
                  <a:pt x="276367" y="11641769"/>
                </a:lnTo>
                <a:lnTo>
                  <a:pt x="162612" y="11621142"/>
                </a:lnTo>
                <a:lnTo>
                  <a:pt x="138185" y="11525087"/>
                </a:lnTo>
                <a:lnTo>
                  <a:pt x="113758" y="11621142"/>
                </a:lnTo>
                <a:close/>
                <a:moveTo>
                  <a:pt x="3" y="11367361"/>
                </a:moveTo>
                <a:lnTo>
                  <a:pt x="113757" y="11387989"/>
                </a:lnTo>
                <a:lnTo>
                  <a:pt x="138185" y="11484043"/>
                </a:lnTo>
                <a:lnTo>
                  <a:pt x="162612" y="11387989"/>
                </a:lnTo>
                <a:lnTo>
                  <a:pt x="276367" y="11367361"/>
                </a:lnTo>
                <a:lnTo>
                  <a:pt x="162612" y="11346735"/>
                </a:lnTo>
                <a:lnTo>
                  <a:pt x="138185" y="11250679"/>
                </a:lnTo>
                <a:lnTo>
                  <a:pt x="113757" y="11346735"/>
                </a:lnTo>
                <a:close/>
                <a:moveTo>
                  <a:pt x="3" y="10544141"/>
                </a:moveTo>
                <a:lnTo>
                  <a:pt x="113757" y="10564767"/>
                </a:lnTo>
                <a:lnTo>
                  <a:pt x="138185" y="10660823"/>
                </a:lnTo>
                <a:lnTo>
                  <a:pt x="162612" y="10564767"/>
                </a:lnTo>
                <a:lnTo>
                  <a:pt x="276367" y="10544141"/>
                </a:lnTo>
                <a:lnTo>
                  <a:pt x="162612" y="10523513"/>
                </a:lnTo>
                <a:lnTo>
                  <a:pt x="138185" y="10427459"/>
                </a:lnTo>
                <a:lnTo>
                  <a:pt x="113757" y="10523513"/>
                </a:lnTo>
                <a:close/>
                <a:moveTo>
                  <a:pt x="3" y="8897699"/>
                </a:moveTo>
                <a:lnTo>
                  <a:pt x="113757" y="8918325"/>
                </a:lnTo>
                <a:lnTo>
                  <a:pt x="138185" y="9014381"/>
                </a:lnTo>
                <a:lnTo>
                  <a:pt x="162612" y="8918325"/>
                </a:lnTo>
                <a:lnTo>
                  <a:pt x="276367" y="8897699"/>
                </a:lnTo>
                <a:lnTo>
                  <a:pt x="162612" y="8877071"/>
                </a:lnTo>
                <a:lnTo>
                  <a:pt x="138185" y="8781017"/>
                </a:lnTo>
                <a:lnTo>
                  <a:pt x="113757" y="8877071"/>
                </a:lnTo>
                <a:close/>
                <a:moveTo>
                  <a:pt x="3" y="6976849"/>
                </a:moveTo>
                <a:lnTo>
                  <a:pt x="113757" y="6997476"/>
                </a:lnTo>
                <a:lnTo>
                  <a:pt x="138185" y="7093531"/>
                </a:lnTo>
                <a:lnTo>
                  <a:pt x="162612" y="6997476"/>
                </a:lnTo>
                <a:lnTo>
                  <a:pt x="276367" y="6976849"/>
                </a:lnTo>
                <a:lnTo>
                  <a:pt x="162612" y="6956222"/>
                </a:lnTo>
                <a:lnTo>
                  <a:pt x="138185" y="6860167"/>
                </a:lnTo>
                <a:lnTo>
                  <a:pt x="113757" y="6956222"/>
                </a:lnTo>
                <a:close/>
                <a:moveTo>
                  <a:pt x="2" y="9995327"/>
                </a:moveTo>
                <a:lnTo>
                  <a:pt x="113757" y="10015954"/>
                </a:lnTo>
                <a:lnTo>
                  <a:pt x="138184" y="10112009"/>
                </a:lnTo>
                <a:lnTo>
                  <a:pt x="162611" y="10015954"/>
                </a:lnTo>
                <a:lnTo>
                  <a:pt x="276366" y="9995327"/>
                </a:lnTo>
                <a:lnTo>
                  <a:pt x="162611" y="9974700"/>
                </a:lnTo>
                <a:lnTo>
                  <a:pt x="138184" y="9878645"/>
                </a:lnTo>
                <a:lnTo>
                  <a:pt x="113757" y="9974700"/>
                </a:lnTo>
                <a:close/>
                <a:moveTo>
                  <a:pt x="2" y="9720920"/>
                </a:moveTo>
                <a:lnTo>
                  <a:pt x="113757" y="9741547"/>
                </a:lnTo>
                <a:lnTo>
                  <a:pt x="138184" y="9837602"/>
                </a:lnTo>
                <a:lnTo>
                  <a:pt x="162611" y="9741547"/>
                </a:lnTo>
                <a:lnTo>
                  <a:pt x="276366" y="9720920"/>
                </a:lnTo>
                <a:lnTo>
                  <a:pt x="162611" y="9700293"/>
                </a:lnTo>
                <a:lnTo>
                  <a:pt x="138184" y="9604238"/>
                </a:lnTo>
                <a:lnTo>
                  <a:pt x="113757" y="9700293"/>
                </a:lnTo>
                <a:close/>
                <a:moveTo>
                  <a:pt x="2" y="9446513"/>
                </a:moveTo>
                <a:lnTo>
                  <a:pt x="113757" y="9467140"/>
                </a:lnTo>
                <a:lnTo>
                  <a:pt x="138184" y="9563195"/>
                </a:lnTo>
                <a:lnTo>
                  <a:pt x="162611" y="9467140"/>
                </a:lnTo>
                <a:lnTo>
                  <a:pt x="276366" y="9446513"/>
                </a:lnTo>
                <a:lnTo>
                  <a:pt x="162611" y="9425886"/>
                </a:lnTo>
                <a:lnTo>
                  <a:pt x="138184" y="9329831"/>
                </a:lnTo>
                <a:lnTo>
                  <a:pt x="113757" y="9425886"/>
                </a:lnTo>
                <a:close/>
                <a:moveTo>
                  <a:pt x="2" y="9172106"/>
                </a:moveTo>
                <a:lnTo>
                  <a:pt x="113757" y="9192733"/>
                </a:lnTo>
                <a:lnTo>
                  <a:pt x="138184" y="9288788"/>
                </a:lnTo>
                <a:lnTo>
                  <a:pt x="162611" y="9192733"/>
                </a:lnTo>
                <a:lnTo>
                  <a:pt x="276366" y="9172106"/>
                </a:lnTo>
                <a:lnTo>
                  <a:pt x="162611" y="9151479"/>
                </a:lnTo>
                <a:lnTo>
                  <a:pt x="138184" y="9055424"/>
                </a:lnTo>
                <a:lnTo>
                  <a:pt x="113757" y="9151479"/>
                </a:lnTo>
                <a:close/>
                <a:moveTo>
                  <a:pt x="2" y="8623292"/>
                </a:moveTo>
                <a:lnTo>
                  <a:pt x="113757" y="8643919"/>
                </a:lnTo>
                <a:lnTo>
                  <a:pt x="138184" y="8739974"/>
                </a:lnTo>
                <a:lnTo>
                  <a:pt x="162611" y="8643919"/>
                </a:lnTo>
                <a:lnTo>
                  <a:pt x="276366" y="8623292"/>
                </a:lnTo>
                <a:lnTo>
                  <a:pt x="162611" y="8602665"/>
                </a:lnTo>
                <a:lnTo>
                  <a:pt x="138184" y="8506610"/>
                </a:lnTo>
                <a:lnTo>
                  <a:pt x="113757" y="8602665"/>
                </a:lnTo>
                <a:close/>
                <a:moveTo>
                  <a:pt x="2" y="8348885"/>
                </a:moveTo>
                <a:lnTo>
                  <a:pt x="113757" y="8369512"/>
                </a:lnTo>
                <a:lnTo>
                  <a:pt x="138184" y="8465567"/>
                </a:lnTo>
                <a:lnTo>
                  <a:pt x="162611" y="8369512"/>
                </a:lnTo>
                <a:lnTo>
                  <a:pt x="276366" y="8348885"/>
                </a:lnTo>
                <a:lnTo>
                  <a:pt x="162611" y="8328258"/>
                </a:lnTo>
                <a:lnTo>
                  <a:pt x="138184" y="8232203"/>
                </a:lnTo>
                <a:lnTo>
                  <a:pt x="113757" y="8328258"/>
                </a:lnTo>
                <a:close/>
                <a:moveTo>
                  <a:pt x="2" y="8074478"/>
                </a:moveTo>
                <a:lnTo>
                  <a:pt x="113757" y="8095105"/>
                </a:lnTo>
                <a:lnTo>
                  <a:pt x="138184" y="8191160"/>
                </a:lnTo>
                <a:lnTo>
                  <a:pt x="162611" y="8095105"/>
                </a:lnTo>
                <a:lnTo>
                  <a:pt x="276366" y="8074478"/>
                </a:lnTo>
                <a:lnTo>
                  <a:pt x="162611" y="8053851"/>
                </a:lnTo>
                <a:lnTo>
                  <a:pt x="138184" y="7957796"/>
                </a:lnTo>
                <a:lnTo>
                  <a:pt x="113757" y="8053851"/>
                </a:lnTo>
                <a:close/>
                <a:moveTo>
                  <a:pt x="2" y="7800071"/>
                </a:moveTo>
                <a:lnTo>
                  <a:pt x="113757" y="7820698"/>
                </a:lnTo>
                <a:lnTo>
                  <a:pt x="138184" y="7916753"/>
                </a:lnTo>
                <a:lnTo>
                  <a:pt x="162611" y="7820698"/>
                </a:lnTo>
                <a:lnTo>
                  <a:pt x="276366" y="7800071"/>
                </a:lnTo>
                <a:lnTo>
                  <a:pt x="162611" y="7779444"/>
                </a:lnTo>
                <a:lnTo>
                  <a:pt x="138184" y="7683389"/>
                </a:lnTo>
                <a:lnTo>
                  <a:pt x="113757" y="7779444"/>
                </a:lnTo>
                <a:close/>
                <a:moveTo>
                  <a:pt x="2" y="7251257"/>
                </a:moveTo>
                <a:lnTo>
                  <a:pt x="113757" y="7271884"/>
                </a:lnTo>
                <a:lnTo>
                  <a:pt x="138184" y="7367939"/>
                </a:lnTo>
                <a:lnTo>
                  <a:pt x="162611" y="7271884"/>
                </a:lnTo>
                <a:lnTo>
                  <a:pt x="276366" y="7251257"/>
                </a:lnTo>
                <a:lnTo>
                  <a:pt x="162611" y="7230630"/>
                </a:lnTo>
                <a:lnTo>
                  <a:pt x="138184" y="7134575"/>
                </a:lnTo>
                <a:lnTo>
                  <a:pt x="113757" y="7230630"/>
                </a:lnTo>
                <a:close/>
                <a:moveTo>
                  <a:pt x="2" y="6702443"/>
                </a:moveTo>
                <a:lnTo>
                  <a:pt x="113757" y="6723070"/>
                </a:lnTo>
                <a:lnTo>
                  <a:pt x="138184" y="6819125"/>
                </a:lnTo>
                <a:lnTo>
                  <a:pt x="162611" y="6723070"/>
                </a:lnTo>
                <a:lnTo>
                  <a:pt x="276366" y="6702443"/>
                </a:lnTo>
                <a:lnTo>
                  <a:pt x="162611" y="6681816"/>
                </a:lnTo>
                <a:lnTo>
                  <a:pt x="138184" y="6585761"/>
                </a:lnTo>
                <a:lnTo>
                  <a:pt x="113757" y="6681816"/>
                </a:lnTo>
                <a:close/>
                <a:moveTo>
                  <a:pt x="2" y="11092955"/>
                </a:moveTo>
                <a:lnTo>
                  <a:pt x="113757" y="11113582"/>
                </a:lnTo>
                <a:lnTo>
                  <a:pt x="138184" y="11209637"/>
                </a:lnTo>
                <a:lnTo>
                  <a:pt x="162611" y="11113582"/>
                </a:lnTo>
                <a:lnTo>
                  <a:pt x="276366" y="11092955"/>
                </a:lnTo>
                <a:lnTo>
                  <a:pt x="162611" y="11072328"/>
                </a:lnTo>
                <a:lnTo>
                  <a:pt x="138184" y="10976273"/>
                </a:lnTo>
                <a:lnTo>
                  <a:pt x="113757" y="11072328"/>
                </a:lnTo>
                <a:close/>
                <a:moveTo>
                  <a:pt x="2" y="10818548"/>
                </a:moveTo>
                <a:lnTo>
                  <a:pt x="113757" y="10839175"/>
                </a:lnTo>
                <a:lnTo>
                  <a:pt x="138184" y="10935230"/>
                </a:lnTo>
                <a:lnTo>
                  <a:pt x="162611" y="10839175"/>
                </a:lnTo>
                <a:lnTo>
                  <a:pt x="276366" y="10818548"/>
                </a:lnTo>
                <a:lnTo>
                  <a:pt x="162611" y="10797921"/>
                </a:lnTo>
                <a:lnTo>
                  <a:pt x="138184" y="10701866"/>
                </a:lnTo>
                <a:lnTo>
                  <a:pt x="113757" y="10797921"/>
                </a:lnTo>
                <a:close/>
                <a:moveTo>
                  <a:pt x="2" y="10269734"/>
                </a:moveTo>
                <a:lnTo>
                  <a:pt x="113757" y="10290361"/>
                </a:lnTo>
                <a:lnTo>
                  <a:pt x="138184" y="10386416"/>
                </a:lnTo>
                <a:lnTo>
                  <a:pt x="162611" y="10290361"/>
                </a:lnTo>
                <a:lnTo>
                  <a:pt x="276366" y="10269734"/>
                </a:lnTo>
                <a:lnTo>
                  <a:pt x="162611" y="10249107"/>
                </a:lnTo>
                <a:lnTo>
                  <a:pt x="138184" y="10153052"/>
                </a:lnTo>
                <a:lnTo>
                  <a:pt x="113757" y="10249107"/>
                </a:lnTo>
                <a:close/>
                <a:moveTo>
                  <a:pt x="2" y="7525663"/>
                </a:moveTo>
                <a:lnTo>
                  <a:pt x="113756" y="7546290"/>
                </a:lnTo>
                <a:lnTo>
                  <a:pt x="138184" y="7642345"/>
                </a:lnTo>
                <a:lnTo>
                  <a:pt x="162611" y="7546290"/>
                </a:lnTo>
                <a:lnTo>
                  <a:pt x="276366" y="7525663"/>
                </a:lnTo>
                <a:lnTo>
                  <a:pt x="162611" y="7505036"/>
                </a:lnTo>
                <a:lnTo>
                  <a:pt x="138184" y="7408981"/>
                </a:lnTo>
                <a:lnTo>
                  <a:pt x="113756" y="7505036"/>
                </a:lnTo>
                <a:close/>
                <a:moveTo>
                  <a:pt x="2" y="6428035"/>
                </a:moveTo>
                <a:lnTo>
                  <a:pt x="113756" y="6448662"/>
                </a:lnTo>
                <a:lnTo>
                  <a:pt x="138184" y="6544717"/>
                </a:lnTo>
                <a:lnTo>
                  <a:pt x="162611" y="6448662"/>
                </a:lnTo>
                <a:lnTo>
                  <a:pt x="276366" y="6428035"/>
                </a:lnTo>
                <a:lnTo>
                  <a:pt x="162611" y="6407408"/>
                </a:lnTo>
                <a:lnTo>
                  <a:pt x="138184" y="6311353"/>
                </a:lnTo>
                <a:lnTo>
                  <a:pt x="113756" y="6407408"/>
                </a:lnTo>
                <a:close/>
                <a:moveTo>
                  <a:pt x="2" y="5604815"/>
                </a:moveTo>
                <a:lnTo>
                  <a:pt x="113756" y="5625442"/>
                </a:lnTo>
                <a:lnTo>
                  <a:pt x="138184" y="5721497"/>
                </a:lnTo>
                <a:lnTo>
                  <a:pt x="162611" y="5625442"/>
                </a:lnTo>
                <a:lnTo>
                  <a:pt x="276366" y="5604815"/>
                </a:lnTo>
                <a:lnTo>
                  <a:pt x="162611" y="5584188"/>
                </a:lnTo>
                <a:lnTo>
                  <a:pt x="138184" y="5488133"/>
                </a:lnTo>
                <a:lnTo>
                  <a:pt x="113756" y="5584188"/>
                </a:lnTo>
                <a:close/>
                <a:moveTo>
                  <a:pt x="2" y="3958378"/>
                </a:moveTo>
                <a:lnTo>
                  <a:pt x="113756" y="3979005"/>
                </a:lnTo>
                <a:lnTo>
                  <a:pt x="138184" y="4075060"/>
                </a:lnTo>
                <a:lnTo>
                  <a:pt x="162611" y="3979005"/>
                </a:lnTo>
                <a:lnTo>
                  <a:pt x="276366" y="3958378"/>
                </a:lnTo>
                <a:lnTo>
                  <a:pt x="162611" y="3937751"/>
                </a:lnTo>
                <a:lnTo>
                  <a:pt x="138184" y="3841696"/>
                </a:lnTo>
                <a:lnTo>
                  <a:pt x="113756" y="3937751"/>
                </a:lnTo>
                <a:close/>
                <a:moveTo>
                  <a:pt x="1" y="6153629"/>
                </a:moveTo>
                <a:lnTo>
                  <a:pt x="113756" y="6174256"/>
                </a:lnTo>
                <a:lnTo>
                  <a:pt x="138183" y="6270311"/>
                </a:lnTo>
                <a:lnTo>
                  <a:pt x="162610" y="6174256"/>
                </a:lnTo>
                <a:lnTo>
                  <a:pt x="276365" y="6153629"/>
                </a:lnTo>
                <a:lnTo>
                  <a:pt x="162610" y="6133002"/>
                </a:lnTo>
                <a:lnTo>
                  <a:pt x="138183" y="6036947"/>
                </a:lnTo>
                <a:lnTo>
                  <a:pt x="113756" y="6133002"/>
                </a:lnTo>
                <a:close/>
                <a:moveTo>
                  <a:pt x="1" y="5879222"/>
                </a:moveTo>
                <a:lnTo>
                  <a:pt x="113756" y="5899849"/>
                </a:lnTo>
                <a:lnTo>
                  <a:pt x="138183" y="5995904"/>
                </a:lnTo>
                <a:lnTo>
                  <a:pt x="162610" y="5899849"/>
                </a:lnTo>
                <a:lnTo>
                  <a:pt x="276365" y="5879222"/>
                </a:lnTo>
                <a:lnTo>
                  <a:pt x="162610" y="5858595"/>
                </a:lnTo>
                <a:lnTo>
                  <a:pt x="138183" y="5762540"/>
                </a:lnTo>
                <a:lnTo>
                  <a:pt x="113756" y="5858595"/>
                </a:lnTo>
                <a:close/>
                <a:moveTo>
                  <a:pt x="1" y="5330408"/>
                </a:moveTo>
                <a:lnTo>
                  <a:pt x="113756" y="5351036"/>
                </a:lnTo>
                <a:lnTo>
                  <a:pt x="138183" y="5447091"/>
                </a:lnTo>
                <a:lnTo>
                  <a:pt x="162610" y="5351036"/>
                </a:lnTo>
                <a:lnTo>
                  <a:pt x="276365" y="5330408"/>
                </a:lnTo>
                <a:lnTo>
                  <a:pt x="162610" y="5309781"/>
                </a:lnTo>
                <a:lnTo>
                  <a:pt x="138183" y="5213726"/>
                </a:lnTo>
                <a:lnTo>
                  <a:pt x="113756" y="5309781"/>
                </a:lnTo>
                <a:close/>
                <a:moveTo>
                  <a:pt x="1" y="5056002"/>
                </a:moveTo>
                <a:lnTo>
                  <a:pt x="113756" y="5076629"/>
                </a:lnTo>
                <a:lnTo>
                  <a:pt x="138183" y="5172685"/>
                </a:lnTo>
                <a:lnTo>
                  <a:pt x="162610" y="5076629"/>
                </a:lnTo>
                <a:lnTo>
                  <a:pt x="276365" y="5056002"/>
                </a:lnTo>
                <a:lnTo>
                  <a:pt x="162610" y="5035375"/>
                </a:lnTo>
                <a:lnTo>
                  <a:pt x="138183" y="4939320"/>
                </a:lnTo>
                <a:lnTo>
                  <a:pt x="113756" y="5035375"/>
                </a:lnTo>
                <a:close/>
                <a:moveTo>
                  <a:pt x="1" y="4781594"/>
                </a:moveTo>
                <a:lnTo>
                  <a:pt x="113756" y="4802221"/>
                </a:lnTo>
                <a:lnTo>
                  <a:pt x="138183" y="4898277"/>
                </a:lnTo>
                <a:lnTo>
                  <a:pt x="162610" y="4802221"/>
                </a:lnTo>
                <a:lnTo>
                  <a:pt x="276365" y="4781594"/>
                </a:lnTo>
                <a:lnTo>
                  <a:pt x="162610" y="4760967"/>
                </a:lnTo>
                <a:lnTo>
                  <a:pt x="138183" y="4664913"/>
                </a:lnTo>
                <a:lnTo>
                  <a:pt x="113756" y="4760967"/>
                </a:lnTo>
                <a:close/>
                <a:moveTo>
                  <a:pt x="1" y="4507189"/>
                </a:moveTo>
                <a:lnTo>
                  <a:pt x="113756" y="4527815"/>
                </a:lnTo>
                <a:lnTo>
                  <a:pt x="138183" y="4623870"/>
                </a:lnTo>
                <a:lnTo>
                  <a:pt x="162610" y="4527815"/>
                </a:lnTo>
                <a:lnTo>
                  <a:pt x="276365" y="4507189"/>
                </a:lnTo>
                <a:lnTo>
                  <a:pt x="162610" y="4486561"/>
                </a:lnTo>
                <a:lnTo>
                  <a:pt x="138183" y="4390506"/>
                </a:lnTo>
                <a:lnTo>
                  <a:pt x="113756" y="4486561"/>
                </a:lnTo>
                <a:close/>
                <a:moveTo>
                  <a:pt x="1" y="4232781"/>
                </a:moveTo>
                <a:lnTo>
                  <a:pt x="113756" y="4253408"/>
                </a:lnTo>
                <a:lnTo>
                  <a:pt x="138183" y="4349462"/>
                </a:lnTo>
                <a:lnTo>
                  <a:pt x="162610" y="4253408"/>
                </a:lnTo>
                <a:lnTo>
                  <a:pt x="276365" y="4232781"/>
                </a:lnTo>
                <a:lnTo>
                  <a:pt x="162610" y="4212154"/>
                </a:lnTo>
                <a:lnTo>
                  <a:pt x="138183" y="4116099"/>
                </a:lnTo>
                <a:lnTo>
                  <a:pt x="113756" y="4212154"/>
                </a:lnTo>
                <a:close/>
                <a:moveTo>
                  <a:pt x="1" y="3683971"/>
                </a:moveTo>
                <a:lnTo>
                  <a:pt x="113756" y="3704599"/>
                </a:lnTo>
                <a:lnTo>
                  <a:pt x="138183" y="3800653"/>
                </a:lnTo>
                <a:lnTo>
                  <a:pt x="162610" y="3704599"/>
                </a:lnTo>
                <a:lnTo>
                  <a:pt x="276365" y="3683971"/>
                </a:lnTo>
                <a:lnTo>
                  <a:pt x="162610" y="3663345"/>
                </a:lnTo>
                <a:lnTo>
                  <a:pt x="138183" y="3567290"/>
                </a:lnTo>
                <a:lnTo>
                  <a:pt x="113756" y="3663345"/>
                </a:lnTo>
                <a:close/>
                <a:moveTo>
                  <a:pt x="1" y="3409564"/>
                </a:moveTo>
                <a:lnTo>
                  <a:pt x="113756" y="3430191"/>
                </a:lnTo>
                <a:lnTo>
                  <a:pt x="138183" y="3526246"/>
                </a:lnTo>
                <a:lnTo>
                  <a:pt x="162610" y="3430191"/>
                </a:lnTo>
                <a:lnTo>
                  <a:pt x="276365" y="3409564"/>
                </a:lnTo>
                <a:lnTo>
                  <a:pt x="162610" y="3388937"/>
                </a:lnTo>
                <a:lnTo>
                  <a:pt x="138183" y="3292881"/>
                </a:lnTo>
                <a:lnTo>
                  <a:pt x="113756" y="3388937"/>
                </a:lnTo>
                <a:close/>
                <a:moveTo>
                  <a:pt x="1" y="3135157"/>
                </a:moveTo>
                <a:lnTo>
                  <a:pt x="113756" y="3155784"/>
                </a:lnTo>
                <a:lnTo>
                  <a:pt x="138183" y="3251838"/>
                </a:lnTo>
                <a:lnTo>
                  <a:pt x="162610" y="3155784"/>
                </a:lnTo>
                <a:lnTo>
                  <a:pt x="276365" y="3135157"/>
                </a:lnTo>
                <a:lnTo>
                  <a:pt x="162610" y="3114530"/>
                </a:lnTo>
                <a:lnTo>
                  <a:pt x="138183" y="3018475"/>
                </a:lnTo>
                <a:lnTo>
                  <a:pt x="113756" y="3114530"/>
                </a:lnTo>
                <a:close/>
                <a:moveTo>
                  <a:pt x="1" y="2860751"/>
                </a:moveTo>
                <a:lnTo>
                  <a:pt x="113756" y="2881378"/>
                </a:lnTo>
                <a:lnTo>
                  <a:pt x="138183" y="2977433"/>
                </a:lnTo>
                <a:lnTo>
                  <a:pt x="162610" y="2881378"/>
                </a:lnTo>
                <a:lnTo>
                  <a:pt x="276365" y="2860751"/>
                </a:lnTo>
                <a:lnTo>
                  <a:pt x="162610" y="2840125"/>
                </a:lnTo>
                <a:lnTo>
                  <a:pt x="138183" y="2744070"/>
                </a:lnTo>
                <a:lnTo>
                  <a:pt x="113756" y="2840125"/>
                </a:lnTo>
                <a:close/>
                <a:moveTo>
                  <a:pt x="1" y="2311938"/>
                </a:moveTo>
                <a:lnTo>
                  <a:pt x="113756" y="2332565"/>
                </a:lnTo>
                <a:lnTo>
                  <a:pt x="138183" y="2428620"/>
                </a:lnTo>
                <a:lnTo>
                  <a:pt x="162610" y="2332565"/>
                </a:lnTo>
                <a:lnTo>
                  <a:pt x="276365" y="2311938"/>
                </a:lnTo>
                <a:lnTo>
                  <a:pt x="162610" y="2291310"/>
                </a:lnTo>
                <a:lnTo>
                  <a:pt x="138183" y="2195256"/>
                </a:lnTo>
                <a:lnTo>
                  <a:pt x="113756" y="2291310"/>
                </a:lnTo>
                <a:close/>
                <a:moveTo>
                  <a:pt x="1" y="2037531"/>
                </a:moveTo>
                <a:lnTo>
                  <a:pt x="113756" y="2058158"/>
                </a:lnTo>
                <a:lnTo>
                  <a:pt x="138183" y="2154213"/>
                </a:lnTo>
                <a:lnTo>
                  <a:pt x="162610" y="2058158"/>
                </a:lnTo>
                <a:lnTo>
                  <a:pt x="276365" y="2037531"/>
                </a:lnTo>
                <a:lnTo>
                  <a:pt x="162610" y="2016902"/>
                </a:lnTo>
                <a:lnTo>
                  <a:pt x="138183" y="1920847"/>
                </a:lnTo>
                <a:lnTo>
                  <a:pt x="113756" y="2016902"/>
                </a:lnTo>
                <a:close/>
                <a:moveTo>
                  <a:pt x="1" y="1763122"/>
                </a:moveTo>
                <a:lnTo>
                  <a:pt x="113756" y="1783750"/>
                </a:lnTo>
                <a:lnTo>
                  <a:pt x="138183" y="1879804"/>
                </a:lnTo>
                <a:lnTo>
                  <a:pt x="162610" y="1783750"/>
                </a:lnTo>
                <a:lnTo>
                  <a:pt x="276365" y="1763122"/>
                </a:lnTo>
                <a:lnTo>
                  <a:pt x="162610" y="1742495"/>
                </a:lnTo>
                <a:lnTo>
                  <a:pt x="138183" y="1646440"/>
                </a:lnTo>
                <a:lnTo>
                  <a:pt x="113756" y="1742495"/>
                </a:lnTo>
                <a:close/>
                <a:moveTo>
                  <a:pt x="1" y="1488715"/>
                </a:moveTo>
                <a:lnTo>
                  <a:pt x="113756" y="1509342"/>
                </a:lnTo>
                <a:lnTo>
                  <a:pt x="138183" y="1605397"/>
                </a:lnTo>
                <a:lnTo>
                  <a:pt x="162610" y="1509342"/>
                </a:lnTo>
                <a:lnTo>
                  <a:pt x="276365" y="1488715"/>
                </a:lnTo>
                <a:lnTo>
                  <a:pt x="162610" y="1468088"/>
                </a:lnTo>
                <a:lnTo>
                  <a:pt x="138183" y="1372033"/>
                </a:lnTo>
                <a:lnTo>
                  <a:pt x="113756" y="1468088"/>
                </a:lnTo>
                <a:close/>
                <a:moveTo>
                  <a:pt x="1" y="1214309"/>
                </a:moveTo>
                <a:lnTo>
                  <a:pt x="113755" y="1234936"/>
                </a:lnTo>
                <a:lnTo>
                  <a:pt x="138183" y="1330991"/>
                </a:lnTo>
                <a:lnTo>
                  <a:pt x="162610" y="1234936"/>
                </a:lnTo>
                <a:lnTo>
                  <a:pt x="276365" y="1214309"/>
                </a:lnTo>
                <a:lnTo>
                  <a:pt x="162610" y="1193682"/>
                </a:lnTo>
                <a:lnTo>
                  <a:pt x="138183" y="1097627"/>
                </a:lnTo>
                <a:lnTo>
                  <a:pt x="113755" y="1193682"/>
                </a:lnTo>
                <a:close/>
                <a:moveTo>
                  <a:pt x="1" y="2586345"/>
                </a:moveTo>
                <a:lnTo>
                  <a:pt x="113755" y="2606972"/>
                </a:lnTo>
                <a:lnTo>
                  <a:pt x="138183" y="2703027"/>
                </a:lnTo>
                <a:lnTo>
                  <a:pt x="162610" y="2606972"/>
                </a:lnTo>
                <a:lnTo>
                  <a:pt x="276365" y="2586345"/>
                </a:lnTo>
                <a:lnTo>
                  <a:pt x="162610" y="2565718"/>
                </a:lnTo>
                <a:lnTo>
                  <a:pt x="138183" y="2469662"/>
                </a:lnTo>
                <a:lnTo>
                  <a:pt x="113755" y="2565718"/>
                </a:lnTo>
                <a:close/>
                <a:moveTo>
                  <a:pt x="0" y="939903"/>
                </a:moveTo>
                <a:lnTo>
                  <a:pt x="113755" y="960530"/>
                </a:lnTo>
                <a:lnTo>
                  <a:pt x="138182" y="1056585"/>
                </a:lnTo>
                <a:lnTo>
                  <a:pt x="162609" y="960530"/>
                </a:lnTo>
                <a:lnTo>
                  <a:pt x="276364" y="939903"/>
                </a:lnTo>
                <a:lnTo>
                  <a:pt x="162609" y="919276"/>
                </a:lnTo>
                <a:lnTo>
                  <a:pt x="138182" y="823221"/>
                </a:lnTo>
                <a:lnTo>
                  <a:pt x="113755" y="919276"/>
                </a:lnTo>
                <a:close/>
                <a:moveTo>
                  <a:pt x="0" y="665496"/>
                </a:moveTo>
                <a:lnTo>
                  <a:pt x="113755" y="686123"/>
                </a:lnTo>
                <a:lnTo>
                  <a:pt x="138182" y="782178"/>
                </a:lnTo>
                <a:lnTo>
                  <a:pt x="162609" y="686123"/>
                </a:lnTo>
                <a:lnTo>
                  <a:pt x="276364" y="665496"/>
                </a:lnTo>
                <a:lnTo>
                  <a:pt x="162609" y="644869"/>
                </a:lnTo>
                <a:lnTo>
                  <a:pt x="138182" y="548814"/>
                </a:lnTo>
                <a:lnTo>
                  <a:pt x="113755" y="644869"/>
                </a:lnTo>
                <a:close/>
                <a:moveTo>
                  <a:pt x="0" y="391089"/>
                </a:moveTo>
                <a:lnTo>
                  <a:pt x="113755" y="411716"/>
                </a:lnTo>
                <a:lnTo>
                  <a:pt x="138182" y="507771"/>
                </a:lnTo>
                <a:lnTo>
                  <a:pt x="162609" y="411716"/>
                </a:lnTo>
                <a:lnTo>
                  <a:pt x="276364" y="391089"/>
                </a:lnTo>
                <a:lnTo>
                  <a:pt x="162609" y="370462"/>
                </a:lnTo>
                <a:lnTo>
                  <a:pt x="138182" y="274407"/>
                </a:lnTo>
                <a:lnTo>
                  <a:pt x="113755" y="370462"/>
                </a:lnTo>
                <a:close/>
                <a:moveTo>
                  <a:pt x="0" y="116682"/>
                </a:moveTo>
                <a:lnTo>
                  <a:pt x="113755" y="137309"/>
                </a:lnTo>
                <a:lnTo>
                  <a:pt x="138182" y="233364"/>
                </a:lnTo>
                <a:lnTo>
                  <a:pt x="162609" y="137309"/>
                </a:lnTo>
                <a:lnTo>
                  <a:pt x="276364" y="116682"/>
                </a:lnTo>
                <a:lnTo>
                  <a:pt x="162609" y="96055"/>
                </a:lnTo>
                <a:lnTo>
                  <a:pt x="138182" y="0"/>
                </a:lnTo>
                <a:lnTo>
                  <a:pt x="113755" y="96055"/>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181"/>
            <a:ext cx="12192000" cy="6858420"/>
          </a:xfrm>
          <a:prstGeom prst="rect">
            <a:avLst/>
          </a:prstGeom>
          <a:gradFill>
            <a:gsLst>
              <a:gs pos="0">
                <a:schemeClr val="accent1">
                  <a:lumMod val="20000"/>
                  <a:lumOff val="80000"/>
                </a:schemeClr>
              </a:gs>
              <a:gs pos="100000">
                <a:schemeClr val="bg1"/>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520130" y="3432443"/>
            <a:ext cx="2801169" cy="2339048"/>
          </a:xfrm>
          <a:custGeom>
            <a:avLst/>
            <a:gdLst/>
            <a:ahLst/>
            <a:cxnLst/>
            <a:rect l="l" t="t" r="r" b="b"/>
            <a:pathLst>
              <a:path w="876" h="731" extrusionOk="0">
                <a:moveTo>
                  <a:pt x="857" y="0"/>
                </a:moveTo>
                <a:cubicBezTo>
                  <a:pt x="849" y="26"/>
                  <a:pt x="837" y="61"/>
                  <a:pt x="817" y="101"/>
                </a:cubicBezTo>
                <a:cubicBezTo>
                  <a:pt x="780" y="173"/>
                  <a:pt x="710" y="275"/>
                  <a:pt x="583" y="347"/>
                </a:cubicBezTo>
                <a:cubicBezTo>
                  <a:pt x="521" y="382"/>
                  <a:pt x="454" y="400"/>
                  <a:pt x="386" y="400"/>
                </a:cubicBezTo>
                <a:cubicBezTo>
                  <a:pt x="267" y="400"/>
                  <a:pt x="184" y="347"/>
                  <a:pt x="180" y="344"/>
                </a:cubicBezTo>
                <a:cubicBezTo>
                  <a:pt x="180" y="344"/>
                  <a:pt x="180" y="344"/>
                  <a:pt x="180" y="344"/>
                </a:cubicBezTo>
                <a:cubicBezTo>
                  <a:pt x="111" y="304"/>
                  <a:pt x="68" y="229"/>
                  <a:pt x="68" y="149"/>
                </a:cubicBezTo>
                <a:cubicBezTo>
                  <a:pt x="68" y="120"/>
                  <a:pt x="74" y="92"/>
                  <a:pt x="84" y="66"/>
                </a:cubicBezTo>
                <a:cubicBezTo>
                  <a:pt x="30" y="133"/>
                  <a:pt x="2" y="212"/>
                  <a:pt x="1" y="301"/>
                </a:cubicBezTo>
                <a:cubicBezTo>
                  <a:pt x="0" y="441"/>
                  <a:pt x="51" y="548"/>
                  <a:pt x="93" y="614"/>
                </a:cubicBezTo>
                <a:cubicBezTo>
                  <a:pt x="134" y="676"/>
                  <a:pt x="176" y="713"/>
                  <a:pt x="185" y="721"/>
                </a:cubicBezTo>
                <a:cubicBezTo>
                  <a:pt x="221" y="728"/>
                  <a:pt x="257" y="731"/>
                  <a:pt x="294" y="731"/>
                </a:cubicBezTo>
                <a:cubicBezTo>
                  <a:pt x="615" y="731"/>
                  <a:pt x="876" y="470"/>
                  <a:pt x="876" y="149"/>
                </a:cubicBezTo>
                <a:cubicBezTo>
                  <a:pt x="876" y="99"/>
                  <a:pt x="869" y="49"/>
                  <a:pt x="857" y="0"/>
                </a:cubicBezTo>
                <a:close/>
              </a:path>
            </a:pathLst>
          </a:custGeom>
          <a:solidFill>
            <a:schemeClr val="accent1">
              <a:lumMod val="60000"/>
              <a:lumOff val="40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4" name="标题 1"/>
          <p:cNvSpPr txBox="1"/>
          <p:nvPr/>
        </p:nvSpPr>
        <p:spPr>
          <a:xfrm>
            <a:off x="599441" y="2606548"/>
            <a:ext cx="2423177" cy="3100956"/>
          </a:xfrm>
          <a:custGeom>
            <a:avLst/>
            <a:gdLst/>
            <a:ahLst/>
            <a:cxnLst/>
            <a:rect l="l" t="t" r="r" b="b"/>
            <a:pathLst>
              <a:path w="758" h="969" extrusionOk="0">
                <a:moveTo>
                  <a:pt x="758" y="267"/>
                </a:moveTo>
                <a:cubicBezTo>
                  <a:pt x="727" y="186"/>
                  <a:pt x="673" y="123"/>
                  <a:pt x="597" y="78"/>
                </a:cubicBezTo>
                <a:cubicBezTo>
                  <a:pt x="510" y="26"/>
                  <a:pt x="414" y="0"/>
                  <a:pt x="312" y="0"/>
                </a:cubicBezTo>
                <a:cubicBezTo>
                  <a:pt x="221" y="0"/>
                  <a:pt x="154" y="22"/>
                  <a:pt x="141" y="27"/>
                </a:cubicBezTo>
                <a:cubicBezTo>
                  <a:pt x="50" y="133"/>
                  <a:pt x="0" y="267"/>
                  <a:pt x="0" y="407"/>
                </a:cubicBezTo>
                <a:cubicBezTo>
                  <a:pt x="0" y="671"/>
                  <a:pt x="178" y="901"/>
                  <a:pt x="429" y="969"/>
                </a:cubicBezTo>
                <a:cubicBezTo>
                  <a:pt x="411" y="950"/>
                  <a:pt x="387" y="922"/>
                  <a:pt x="362" y="884"/>
                </a:cubicBezTo>
                <a:cubicBezTo>
                  <a:pt x="318" y="816"/>
                  <a:pt x="265" y="705"/>
                  <a:pt x="266" y="559"/>
                </a:cubicBezTo>
                <a:cubicBezTo>
                  <a:pt x="267" y="432"/>
                  <a:pt x="322" y="344"/>
                  <a:pt x="368" y="293"/>
                </a:cubicBezTo>
                <a:cubicBezTo>
                  <a:pt x="418" y="238"/>
                  <a:pt x="467" y="212"/>
                  <a:pt x="469" y="211"/>
                </a:cubicBezTo>
                <a:cubicBezTo>
                  <a:pt x="470" y="211"/>
                  <a:pt x="470" y="211"/>
                  <a:pt x="470" y="211"/>
                </a:cubicBezTo>
                <a:cubicBezTo>
                  <a:pt x="504" y="192"/>
                  <a:pt x="542" y="181"/>
                  <a:pt x="582" y="181"/>
                </a:cubicBezTo>
                <a:cubicBezTo>
                  <a:pt x="653" y="181"/>
                  <a:pt x="717" y="215"/>
                  <a:pt x="758" y="267"/>
                </a:cubicBezTo>
                <a:close/>
              </a:path>
            </a:pathLst>
          </a:custGeom>
          <a:solidFill>
            <a:schemeClr val="accent1">
              <a:lumMod val="75000"/>
            </a:schemeClr>
          </a:solidFill>
          <a:ln cap="sq">
            <a:noFill/>
          </a:ln>
        </p:spPr>
        <p:txBody>
          <a:bodyPr vert="horz" wrap="square" lIns="91425" tIns="45700" rIns="91425" bIns="45700" rtlCol="0" anchor="t"/>
          <a:lstStyle/>
          <a:p>
            <a:pPr algn="l">
              <a:lnSpc>
                <a:spcPct val="110000"/>
              </a:lnSpc>
            </a:pPr>
            <a:endParaRPr kumimoji="1" lang="zh-CN" altLang="en-US"/>
          </a:p>
        </p:txBody>
      </p:sp>
      <p:sp>
        <p:nvSpPr>
          <p:cNvPr id="5" name="标题 1"/>
          <p:cNvSpPr txBox="1"/>
          <p:nvPr/>
        </p:nvSpPr>
        <p:spPr>
          <a:xfrm>
            <a:off x="1149247" y="2047262"/>
            <a:ext cx="3066593" cy="2591437"/>
          </a:xfrm>
          <a:custGeom>
            <a:avLst/>
            <a:gdLst/>
            <a:ahLst/>
            <a:cxnLst/>
            <a:rect l="l" t="t" r="r" b="b"/>
            <a:pathLst>
              <a:path w="959" h="810" extrusionOk="0">
                <a:moveTo>
                  <a:pt x="688" y="760"/>
                </a:moveTo>
                <a:cubicBezTo>
                  <a:pt x="809" y="691"/>
                  <a:pt x="877" y="594"/>
                  <a:pt x="912" y="524"/>
                </a:cubicBezTo>
                <a:cubicBezTo>
                  <a:pt x="946" y="457"/>
                  <a:pt x="957" y="402"/>
                  <a:pt x="959" y="390"/>
                </a:cubicBezTo>
                <a:cubicBezTo>
                  <a:pt x="878" y="157"/>
                  <a:pt x="657" y="0"/>
                  <a:pt x="410" y="0"/>
                </a:cubicBezTo>
                <a:cubicBezTo>
                  <a:pt x="256" y="0"/>
                  <a:pt x="108" y="61"/>
                  <a:pt x="0" y="169"/>
                </a:cubicBezTo>
                <a:cubicBezTo>
                  <a:pt x="32" y="161"/>
                  <a:pt x="81" y="152"/>
                  <a:pt x="140" y="152"/>
                </a:cubicBezTo>
                <a:cubicBezTo>
                  <a:pt x="246" y="152"/>
                  <a:pt x="346" y="179"/>
                  <a:pt x="436" y="233"/>
                </a:cubicBezTo>
                <a:cubicBezTo>
                  <a:pt x="545" y="297"/>
                  <a:pt x="594" y="389"/>
                  <a:pt x="615" y="454"/>
                </a:cubicBezTo>
                <a:cubicBezTo>
                  <a:pt x="638" y="523"/>
                  <a:pt x="636" y="577"/>
                  <a:pt x="635" y="582"/>
                </a:cubicBezTo>
                <a:cubicBezTo>
                  <a:pt x="635" y="695"/>
                  <a:pt x="552" y="789"/>
                  <a:pt x="444" y="805"/>
                </a:cubicBezTo>
                <a:cubicBezTo>
                  <a:pt x="462" y="808"/>
                  <a:pt x="481" y="810"/>
                  <a:pt x="502" y="810"/>
                </a:cubicBezTo>
                <a:cubicBezTo>
                  <a:pt x="566" y="810"/>
                  <a:pt x="629" y="793"/>
                  <a:pt x="688" y="760"/>
                </a:cubicBezTo>
                <a:close/>
              </a:path>
            </a:pathLst>
          </a:custGeom>
          <a:solidFill>
            <a:schemeClr val="accent1"/>
          </a:solidFill>
          <a:ln cap="sq">
            <a:noFill/>
          </a:ln>
        </p:spPr>
        <p:txBody>
          <a:bodyPr vert="horz" wrap="square" lIns="91425" tIns="45700" rIns="91425" bIns="45700" rtlCol="0" anchor="t"/>
          <a:lstStyle/>
          <a:p>
            <a:pPr algn="l">
              <a:lnSpc>
                <a:spcPct val="110000"/>
              </a:lnSpc>
            </a:pPr>
            <a:endParaRPr kumimoji="1" lang="zh-CN" altLang="en-US"/>
          </a:p>
        </p:txBody>
      </p:sp>
      <p:sp>
        <p:nvSpPr>
          <p:cNvPr id="6" name="标题 1"/>
          <p:cNvSpPr txBox="1"/>
          <p:nvPr/>
        </p:nvSpPr>
        <p:spPr>
          <a:xfrm>
            <a:off x="1119211" y="2914857"/>
            <a:ext cx="488586" cy="451976"/>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2157920" y="4976536"/>
            <a:ext cx="518247" cy="46985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flipH="1" flipV="1">
            <a:off x="3322084" y="3118370"/>
            <a:ext cx="538357" cy="52098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9" name="组合 8"/>
          <p:cNvGrpSpPr/>
          <p:nvPr/>
        </p:nvGrpSpPr>
        <p:grpSpPr>
          <a:xfrm>
            <a:off x="414234" y="1590302"/>
            <a:ext cx="4928887" cy="4638148"/>
            <a:chOff x="414234" y="1590302"/>
            <a:chExt cx="4928887" cy="4638148"/>
          </a:xfrm>
        </p:grpSpPr>
        <p:sp>
          <p:nvSpPr>
            <p:cNvPr id="10" name="标题 1"/>
            <p:cNvSpPr txBox="1"/>
            <p:nvPr/>
          </p:nvSpPr>
          <p:spPr>
            <a:xfrm>
              <a:off x="414234" y="1590302"/>
              <a:ext cx="4638148" cy="4638148"/>
            </a:xfrm>
            <a:prstGeom prst="ellipse">
              <a:avLst/>
            </a:prstGeom>
            <a:noFill/>
            <a:ln w="12700" cap="sq">
              <a:gradFill>
                <a:gsLst>
                  <a:gs pos="51000">
                    <a:schemeClr val="accent1">
                      <a:alpha val="0"/>
                    </a:schemeClr>
                  </a:gs>
                  <a:gs pos="100000">
                    <a:schemeClr val="accent1"/>
                  </a:gs>
                </a:gsLst>
                <a:lin ang="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911829" y="1799805"/>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728690" y="3575094"/>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911829" y="5404516"/>
              <a:ext cx="614431" cy="614431"/>
            </a:xfrm>
            <a:prstGeom prst="ellipse">
              <a:avLst/>
            </a:prstGeom>
            <a:solidFill>
              <a:schemeClr val="accent1"/>
            </a:solidFill>
            <a:ln w="31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grpSp>
      <p:sp>
        <p:nvSpPr>
          <p:cNvPr id="14" name="标题 1"/>
          <p:cNvSpPr txBox="1"/>
          <p:nvPr/>
        </p:nvSpPr>
        <p:spPr>
          <a:xfrm>
            <a:off x="5204856" y="1566084"/>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595843" y="1303416"/>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813742" y="1388437"/>
            <a:ext cx="1473200" cy="127000"/>
          </a:xfrm>
          <a:prstGeom prst="rect">
            <a:avLst/>
          </a:prstGeom>
          <a:noFill/>
          <a:ln>
            <a:noFill/>
          </a:ln>
        </p:spPr>
        <p:txBody>
          <a:bodyPr vert="horz" wrap="square" lIns="0" tIns="0" rIns="0" bIns="0" rtlCol="0" anchor="t">
            <a:spAutoFit/>
          </a:bodyPr>
          <a:lstStyle/>
          <a:p>
            <a:pPr algn="l">
              <a:lnSpc>
                <a:spcPct val="100000"/>
              </a:lnSpc>
            </a:pPr>
            <a:r>
              <a:rPr kumimoji="1" lang="en-US" altLang="zh-CN" sz="1015">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requirements.txt的作用</a:t>
            </a:r>
            <a:endParaRPr kumimoji="1" lang="zh-CN" altLang="en-US"/>
          </a:p>
        </p:txBody>
      </p:sp>
      <p:sp>
        <p:nvSpPr>
          <p:cNvPr id="17" name="标题 1"/>
          <p:cNvSpPr txBox="1"/>
          <p:nvPr/>
        </p:nvSpPr>
        <p:spPr>
          <a:xfrm>
            <a:off x="5445761" y="1867780"/>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记录项目所需Python包及其版本，确保环境一致性，便于项目部署和团队协作。</a:t>
            </a:r>
            <a:endParaRPr kumimoji="1" lang="zh-CN" altLang="en-US"/>
          </a:p>
        </p:txBody>
      </p:sp>
      <p:sp>
        <p:nvSpPr>
          <p:cNvPr id="18" name="标题 1"/>
          <p:cNvSpPr txBox="1"/>
          <p:nvPr/>
        </p:nvSpPr>
        <p:spPr>
          <a:xfrm>
            <a:off x="5700967" y="3269979"/>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091954" y="3007311"/>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309853" y="3092332"/>
            <a:ext cx="1473200" cy="203200"/>
          </a:xfrm>
          <a:prstGeom prst="rect">
            <a:avLst/>
          </a:prstGeom>
          <a:noFill/>
          <a:ln>
            <a:noFill/>
          </a:ln>
        </p:spPr>
        <p:txBody>
          <a:bodyPr vert="horz" wrap="square" lIns="0" tIns="0" rIns="0" bIns="0" rtlCol="0" anchor="t">
            <a:spAutoFit/>
          </a:bodyP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创建与更新</a:t>
            </a:r>
            <a:endParaRPr kumimoji="1" lang="zh-CN" altLang="en-US"/>
          </a:p>
        </p:txBody>
      </p:sp>
      <p:sp>
        <p:nvSpPr>
          <p:cNvPr id="21" name="标题 1"/>
          <p:cNvSpPr txBox="1"/>
          <p:nvPr/>
        </p:nvSpPr>
        <p:spPr>
          <a:xfrm>
            <a:off x="5941872" y="3571675"/>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使用pip freeze &gt; requirements.txt导出当前环境包，手动编辑添加新包或更新版本，保持与项目需求同步。</a:t>
            </a:r>
            <a:endParaRPr kumimoji="1" lang="zh-CN" altLang="en-US"/>
          </a:p>
        </p:txBody>
      </p:sp>
      <p:sp>
        <p:nvSpPr>
          <p:cNvPr id="22" name="标题 1"/>
          <p:cNvSpPr txBox="1"/>
          <p:nvPr/>
        </p:nvSpPr>
        <p:spPr>
          <a:xfrm>
            <a:off x="5204856" y="5123744"/>
            <a:ext cx="5903219" cy="1144042"/>
          </a:xfrm>
          <a:prstGeom prst="roundRect">
            <a:avLst>
              <a:gd name="adj" fmla="val 4435"/>
            </a:avLst>
          </a:prstGeom>
          <a:solidFill>
            <a:schemeClr val="bg1"/>
          </a:solidFill>
          <a:ln w="6350" cap="sq">
            <a:noFill/>
            <a:miter/>
          </a:ln>
          <a:effectLst>
            <a:outerShdw blurRad="190500" sx="102000" sy="102000" algn="ctr" rotWithShape="0">
              <a:schemeClr val="tx2">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595843" y="4861076"/>
            <a:ext cx="1771650" cy="44704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5813742" y="4946097"/>
            <a:ext cx="1473200" cy="203200"/>
          </a:xfrm>
          <a:prstGeom prst="rect">
            <a:avLst/>
          </a:prstGeom>
          <a:noFill/>
          <a:ln>
            <a:noFill/>
          </a:ln>
        </p:spPr>
        <p:txBody>
          <a:bodyPr vert="horz" wrap="square" lIns="0" tIns="0" rIns="0" bIns="0" rtlCol="0" anchor="t">
            <a:spAutoFit/>
          </a:bodyP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部署应用</a:t>
            </a:r>
            <a:endParaRPr kumimoji="1" lang="zh-CN" altLang="en-US"/>
          </a:p>
        </p:txBody>
      </p:sp>
      <p:sp>
        <p:nvSpPr>
          <p:cNvPr id="25" name="标题 1"/>
          <p:cNvSpPr txBox="1"/>
          <p:nvPr/>
        </p:nvSpPr>
        <p:spPr>
          <a:xfrm>
            <a:off x="5445761" y="5425440"/>
            <a:ext cx="5418968" cy="599887"/>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分享或部署时，执行pip install - r requirements.txt，快速重建相同环境，提高开发效率。</a:t>
            </a:r>
            <a:endParaRPr kumimoji="1" lang="zh-CN" altLang="en-US"/>
          </a:p>
        </p:txBody>
      </p:sp>
      <p:sp>
        <p:nvSpPr>
          <p:cNvPr id="26" name="标题 1"/>
          <p:cNvSpPr txBox="1"/>
          <p:nvPr/>
        </p:nvSpPr>
        <p:spPr>
          <a:xfrm>
            <a:off x="3866435" y="1928278"/>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27" name="标题 1"/>
          <p:cNvSpPr txBox="1"/>
          <p:nvPr/>
        </p:nvSpPr>
        <p:spPr>
          <a:xfrm>
            <a:off x="4703014" y="3725785"/>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8" name="标题 1"/>
          <p:cNvSpPr txBox="1"/>
          <p:nvPr/>
        </p:nvSpPr>
        <p:spPr>
          <a:xfrm>
            <a:off x="3876163" y="5548330"/>
            <a:ext cx="700927" cy="371127"/>
          </a:xfrm>
          <a:prstGeom prst="rect">
            <a:avLst/>
          </a:prstGeom>
          <a:noFill/>
          <a:ln>
            <a:noFill/>
          </a:ln>
        </p:spPr>
        <p:txBody>
          <a:bodyPr vert="horz" wrap="square" lIns="0" tIns="0" rIns="0" bIns="0" rtlCol="0" anchor="ctr"/>
          <a:lstStyle/>
          <a:p>
            <a:pPr algn="ctr">
              <a:lnSpc>
                <a:spcPct val="9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9" name="标题 1"/>
          <p:cNvSpPr txBox="1"/>
          <p:nvPr/>
        </p:nvSpPr>
        <p:spPr>
          <a:xfrm flipH="1">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1044659" y="523641"/>
            <a:ext cx="10474240" cy="432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依赖管理</a:t>
            </a:r>
            <a:endParaRPr kumimoji="1" lang="zh-CN" altLang="en-US"/>
          </a:p>
        </p:txBody>
      </p:sp>
      <p:sp>
        <p:nvSpPr>
          <p:cNvPr id="31" name="标题 1"/>
          <p:cNvSpPr txBox="1"/>
          <p:nvPr/>
        </p:nvSpPr>
        <p:spPr>
          <a:xfrm flipH="1">
            <a:off x="451793" y="531034"/>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a:off x="619125" y="687637"/>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custom20205081_1*a*1"/>
  <p:tag name="KSO_WM_UNIT_INDEX" val="1"/>
  <p:tag name="KSO_WM_UNIT_ISCONTENTSTITLE" val="0"/>
  <p:tag name="KSO_WM_UNIT_ISNUMDGMTITLE" val="0"/>
  <p:tag name="KSO_WM_UNIT_LAYERLEVEL" val="1"/>
  <p:tag name="KSO_WM_UNIT_NOCLEAR" val="0"/>
  <p:tag name="KSO_WM_UNIT_PRESET_TEXT" val="空白演示"/>
  <p:tag name="KSO_WM_UNIT_SHOW_EDIT_AREA_INDICATION" val="1"/>
  <p:tag name="KSO_WM_UNIT_TYPE" val="a"/>
  <p:tag name="KSO_WM_UNIT_VALUE" val="28"/>
</p:tagLst>
</file>

<file path=ppt/tags/tag10.xml><?xml version="1.0" encoding="utf-8"?>
<p:tagLst xmlns:p="http://schemas.openxmlformats.org/presentationml/2006/main">
  <p:tag name="KSO_WM_DIAGRAM_VIRTUALLY_FRAME" val="{&quot;height&quot;:341.55,&quot;left&quot;:58.55,&quot;top&quot;:109.8,&quot;width&quot;:513.25}"/>
</p:tagLst>
</file>

<file path=ppt/tags/tag11.xml><?xml version="1.0" encoding="utf-8"?>
<p:tagLst xmlns:p="http://schemas.openxmlformats.org/presentationml/2006/main">
  <p:tag name="KSO_WM_DIAGRAM_VIRTUALLY_FRAME" val="{&quot;height&quot;:341.55,&quot;left&quot;:58.55,&quot;top&quot;:109.8,&quot;width&quot;:513.25}"/>
</p:tagLst>
</file>

<file path=ppt/tags/tag12.xml><?xml version="1.0" encoding="utf-8"?>
<p:tagLst xmlns:p="http://schemas.openxmlformats.org/presentationml/2006/main">
  <p:tag name="KSO_WM_DIAGRAM_VIRTUALLY_FRAME" val="{&quot;height&quot;:341.55,&quot;left&quot;:58.55,&quot;top&quot;:109.8,&quot;width&quot;:513.25}"/>
</p:tagLst>
</file>

<file path=ppt/tags/tag13.xml><?xml version="1.0" encoding="utf-8"?>
<p:tagLst xmlns:p="http://schemas.openxmlformats.org/presentationml/2006/main">
  <p:tag name="KSO_WM_DIAGRAM_VIRTUALLY_FRAME" val="{&quot;height&quot;:341.55,&quot;left&quot;:58.55,&quot;top&quot;:109.8,&quot;width&quot;:513.25}"/>
</p:tagLst>
</file>

<file path=ppt/tags/tag14.xml><?xml version="1.0" encoding="utf-8"?>
<p:tagLst xmlns:p="http://schemas.openxmlformats.org/presentationml/2006/main">
  <p:tag name="KSO_WM_DIAGRAM_VIRTUALLY_FRAME" val="{&quot;height&quot;:341.55,&quot;left&quot;:58.55,&quot;top&quot;:109.8,&quot;width&quot;:513.25}"/>
</p:tagLst>
</file>

<file path=ppt/tags/tag15.xml><?xml version="1.0" encoding="utf-8"?>
<p:tagLst xmlns:p="http://schemas.openxmlformats.org/presentationml/2006/main">
  <p:tag name="KSO_WM_DIAGRAM_VIRTUALLY_FRAME" val="{&quot;height&quot;:341.55,&quot;left&quot;:58.55,&quot;top&quot;:109.8,&quot;width&quot;:513.25}"/>
</p:tagLst>
</file>

<file path=ppt/tags/tag16.xml><?xml version="1.0" encoding="utf-8"?>
<p:tagLst xmlns:p="http://schemas.openxmlformats.org/presentationml/2006/main">
  <p:tag name="KSO_WM_DIAGRAM_VIRTUALLY_FRAME" val="{&quot;height&quot;:341.55,&quot;left&quot;:58.55,&quot;top&quot;:109.8,&quot;width&quot;:513.25}"/>
</p:tagLst>
</file>

<file path=ppt/tags/tag17.xml><?xml version="1.0" encoding="utf-8"?>
<p:tagLst xmlns:p="http://schemas.openxmlformats.org/presentationml/2006/main">
  <p:tag name="KSO_WM_DIAGRAM_VIRTUALLY_FRAME" val="{&quot;height&quot;:341.55,&quot;left&quot;:58.55,&quot;top&quot;:109.8,&quot;width&quot;:513.25}"/>
</p:tagLst>
</file>

<file path=ppt/tags/tag18.xml><?xml version="1.0" encoding="utf-8"?>
<p:tagLst xmlns:p="http://schemas.openxmlformats.org/presentationml/2006/main">
  <p:tag name="KSO_WM_DIAGRAM_VIRTUALLY_FRAME" val="{&quot;height&quot;:341.55,&quot;left&quot;:58.55,&quot;top&quot;:109.8,&quot;width&quot;:513.25}"/>
</p:tagLst>
</file>

<file path=ppt/tags/tag19.xml><?xml version="1.0" encoding="utf-8"?>
<p:tagLst xmlns:p="http://schemas.openxmlformats.org/presentationml/2006/main">
  <p:tag name="KSO_WM_DIAGRAM_VIRTUALLY_FRAME" val="{&quot;height&quot;:341.55,&quot;left&quot;:58.55,&quot;top&quot;:109.8,&quot;width&quot;:513.25}"/>
</p:tagLst>
</file>

<file path=ppt/tags/tag2.xml><?xml version="1.0" encoding="utf-8"?>
<p:tagLst xmlns:p="http://schemas.openxmlformats.org/presentationml/2006/main">
  <p:tag name="KSO_WM_BEAUTIFY_FLAG" val="#wm#"/>
  <p:tag name="KSO_WM_TAG_VERSION" val="1.0"/>
  <p:tag name="KSO_WM_TEMPLATE_CATEGORY" val="custom"/>
  <p:tag name="KSO_WM_TEMPLATE_INDEX" val="20205081"/>
  <p:tag name="KSO_WM_UNIT_COMPATIBLE" val="0"/>
  <p:tag name="KSO_WM_UNIT_DIAGRAM_ISNUMVISUAL" val="0"/>
  <p:tag name="KSO_WM_UNIT_DIAGRAM_ISREFERUNIT" val="0"/>
  <p:tag name="KSO_WM_UNIT_HIGHLIGHT" val="0"/>
  <p:tag name="KSO_WM_UNIT_ID" val="custom20205081_1*a*1"/>
  <p:tag name="KSO_WM_UNIT_INDEX" val="1"/>
  <p:tag name="KSO_WM_UNIT_ISCONTENTSTITLE" val="0"/>
  <p:tag name="KSO_WM_UNIT_ISNUMDGMTITLE" val="0"/>
  <p:tag name="KSO_WM_UNIT_LAYERLEVEL" val="1"/>
  <p:tag name="KSO_WM_UNIT_NOCLEAR" val="0"/>
  <p:tag name="KSO_WM_UNIT_PRESET_TEXT" val="空白演示"/>
  <p:tag name="KSO_WM_UNIT_SHOW_EDIT_AREA_INDICATION" val="1"/>
  <p:tag name="KSO_WM_UNIT_TYPE" val="a"/>
  <p:tag name="KSO_WM_UNIT_VALUE" val="28"/>
</p:tagLst>
</file>

<file path=ppt/tags/tag20.xml><?xml version="1.0" encoding="utf-8"?>
<p:tagLst xmlns:p="http://schemas.openxmlformats.org/presentationml/2006/main">
  <p:tag name="KSO_WM_DIAGRAM_VIRTUALLY_FRAME" val="{&quot;height&quot;:341.55,&quot;left&quot;:58.55,&quot;top&quot;:109.8,&quot;width&quot;:513.25}"/>
</p:tagLst>
</file>

<file path=ppt/tags/tag21.xml><?xml version="1.0" encoding="utf-8"?>
<p:tagLst xmlns:p="http://schemas.openxmlformats.org/presentationml/2006/main">
  <p:tag name="KSO_WM_DIAGRAM_VIRTUALLY_FRAME" val="{&quot;height&quot;:341.55,&quot;left&quot;:58.55,&quot;top&quot;:109.8,&quot;width&quot;:513.25}"/>
</p:tagLst>
</file>

<file path=ppt/tags/tag22.xml><?xml version="1.0" encoding="utf-8"?>
<p:tagLst xmlns:p="http://schemas.openxmlformats.org/presentationml/2006/main">
  <p:tag name="KSO_WM_DIAGRAM_VIRTUALLY_FRAME" val="{&quot;height&quot;:326.2,&quot;left&quot;:64.4,&quot;top&quot;:123.7,&quot;width&quot;:830.95}"/>
</p:tagLst>
</file>

<file path=ppt/tags/tag23.xml><?xml version="1.0" encoding="utf-8"?>
<p:tagLst xmlns:p="http://schemas.openxmlformats.org/presentationml/2006/main">
  <p:tag name="KSO_WM_DIAGRAM_VIRTUALLY_FRAME" val="{&quot;height&quot;:326.2,&quot;left&quot;:64.4,&quot;top&quot;:123.7,&quot;width&quot;:830.95}"/>
</p:tagLst>
</file>

<file path=ppt/tags/tag24.xml><?xml version="1.0" encoding="utf-8"?>
<p:tagLst xmlns:p="http://schemas.openxmlformats.org/presentationml/2006/main">
  <p:tag name="KSO_WM_DIAGRAM_VIRTUALLY_FRAME" val="{&quot;height&quot;:326.2,&quot;left&quot;:64.4,&quot;top&quot;:123.7,&quot;width&quot;:830.95}"/>
</p:tagLst>
</file>

<file path=ppt/tags/tag25.xml><?xml version="1.0" encoding="utf-8"?>
<p:tagLst xmlns:p="http://schemas.openxmlformats.org/presentationml/2006/main">
  <p:tag name="KSO_WM_DIAGRAM_VIRTUALLY_FRAME" val="{&quot;height&quot;:326.2,&quot;left&quot;:64.4,&quot;top&quot;:123.7,&quot;width&quot;:830.95}"/>
</p:tagLst>
</file>

<file path=ppt/tags/tag26.xml><?xml version="1.0" encoding="utf-8"?>
<p:tagLst xmlns:p="http://schemas.openxmlformats.org/presentationml/2006/main">
  <p:tag name="KSO_WM_DIAGRAM_VIRTUALLY_FRAME" val="{&quot;height&quot;:326.2,&quot;left&quot;:64.4,&quot;top&quot;:123.7,&quot;width&quot;:830.95}"/>
</p:tagLst>
</file>

<file path=ppt/tags/tag27.xml><?xml version="1.0" encoding="utf-8"?>
<p:tagLst xmlns:p="http://schemas.openxmlformats.org/presentationml/2006/main">
  <p:tag name="KSO_WM_DIAGRAM_VIRTUALLY_FRAME" val="{&quot;height&quot;:326.2,&quot;left&quot;:64.4,&quot;top&quot;:123.7,&quot;width&quot;:830.95}"/>
</p:tagLst>
</file>

<file path=ppt/tags/tag28.xml><?xml version="1.0" encoding="utf-8"?>
<p:tagLst xmlns:p="http://schemas.openxmlformats.org/presentationml/2006/main">
  <p:tag name="KSO_WM_DIAGRAM_VIRTUALLY_FRAME" val="{&quot;height&quot;:326.2,&quot;left&quot;:64.4,&quot;top&quot;:123.7,&quot;width&quot;:830.95}"/>
</p:tagLst>
</file>

<file path=ppt/tags/tag29.xml><?xml version="1.0" encoding="utf-8"?>
<p:tagLst xmlns:p="http://schemas.openxmlformats.org/presentationml/2006/main">
  <p:tag name="KSO_WM_DIAGRAM_VIRTUALLY_FRAME" val="{&quot;height&quot;:326.2,&quot;left&quot;:64.4,&quot;top&quot;:123.7,&quot;width&quot;:830.95}"/>
</p:tagLst>
</file>

<file path=ppt/tags/tag3.xml><?xml version="1.0" encoding="utf-8"?>
<p:tagLst xmlns:p="http://schemas.openxmlformats.org/presentationml/2006/main">
  <p:tag name="KSO_WM_DIAGRAM_VIRTUALLY_FRAME" val="{&quot;height&quot;:341.55,&quot;left&quot;:58.55,&quot;top&quot;:109.8,&quot;width&quot;:513.25}"/>
</p:tagLst>
</file>

<file path=ppt/tags/tag30.xml><?xml version="1.0" encoding="utf-8"?>
<p:tagLst xmlns:p="http://schemas.openxmlformats.org/presentationml/2006/main">
  <p:tag name="KSO_WM_DIAGRAM_VIRTUALLY_FRAME" val="{&quot;height&quot;:326.2,&quot;left&quot;:64.4,&quot;top&quot;:123.7,&quot;width&quot;:830.95}"/>
</p:tagLst>
</file>

<file path=ppt/tags/tag31.xml><?xml version="1.0" encoding="utf-8"?>
<p:tagLst xmlns:p="http://schemas.openxmlformats.org/presentationml/2006/main">
  <p:tag name="KSO_WM_DIAGRAM_VIRTUALLY_FRAME" val="{&quot;height&quot;:326.2,&quot;left&quot;:64.4,&quot;top&quot;:123.7,&quot;width&quot;:830.95}"/>
</p:tagLst>
</file>

<file path=ppt/tags/tag32.xml><?xml version="1.0" encoding="utf-8"?>
<p:tagLst xmlns:p="http://schemas.openxmlformats.org/presentationml/2006/main">
  <p:tag name="KSO_WM_DIAGRAM_VIRTUALLY_FRAME" val="{&quot;height&quot;:326.2,&quot;left&quot;:64.4,&quot;top&quot;:123.7,&quot;width&quot;:830.95}"/>
</p:tagLst>
</file>

<file path=ppt/tags/tag33.xml><?xml version="1.0" encoding="utf-8"?>
<p:tagLst xmlns:p="http://schemas.openxmlformats.org/presentationml/2006/main">
  <p:tag name="KSO_WM_DIAGRAM_VIRTUALLY_FRAME" val="{&quot;height&quot;:326.2,&quot;left&quot;:64.4,&quot;top&quot;:123.7,&quot;width&quot;:830.95}"/>
</p:tagLst>
</file>

<file path=ppt/tags/tag34.xml><?xml version="1.0" encoding="utf-8"?>
<p:tagLst xmlns:p="http://schemas.openxmlformats.org/presentationml/2006/main">
  <p:tag name="KSO_WM_DIAGRAM_VIRTUALLY_FRAME" val="{&quot;height&quot;:326.2,&quot;left&quot;:64.4,&quot;top&quot;:123.7,&quot;width&quot;:830.95}"/>
</p:tagLst>
</file>

<file path=ppt/tags/tag35.xml><?xml version="1.0" encoding="utf-8"?>
<p:tagLst xmlns:p="http://schemas.openxmlformats.org/presentationml/2006/main">
  <p:tag name="KSO_WM_DIAGRAM_VIRTUALLY_FRAME" val="{&quot;height&quot;:326.2,&quot;left&quot;:64.4,&quot;top&quot;:123.7,&quot;width&quot;:830.95}"/>
</p:tagLst>
</file>

<file path=ppt/tags/tag36.xml><?xml version="1.0" encoding="utf-8"?>
<p:tagLst xmlns:p="http://schemas.openxmlformats.org/presentationml/2006/main">
  <p:tag name="KSO_WM_DIAGRAM_VIRTUALLY_FRAME" val="{&quot;height&quot;:326.2,&quot;left&quot;:64.4,&quot;top&quot;:123.7,&quot;width&quot;:830.95}"/>
</p:tagLst>
</file>

<file path=ppt/tags/tag4.xml><?xml version="1.0" encoding="utf-8"?>
<p:tagLst xmlns:p="http://schemas.openxmlformats.org/presentationml/2006/main">
  <p:tag name="KSO_WM_DIAGRAM_VIRTUALLY_FRAME" val="{&quot;height&quot;:341.55,&quot;left&quot;:58.55,&quot;top&quot;:109.8,&quot;width&quot;:513.25}"/>
</p:tagLst>
</file>

<file path=ppt/tags/tag5.xml><?xml version="1.0" encoding="utf-8"?>
<p:tagLst xmlns:p="http://schemas.openxmlformats.org/presentationml/2006/main">
  <p:tag name="KSO_WM_DIAGRAM_VIRTUALLY_FRAME" val="{&quot;height&quot;:341.55,&quot;left&quot;:58.55,&quot;top&quot;:109.8,&quot;width&quot;:513.25}"/>
</p:tagLst>
</file>

<file path=ppt/tags/tag6.xml><?xml version="1.0" encoding="utf-8"?>
<p:tagLst xmlns:p="http://schemas.openxmlformats.org/presentationml/2006/main">
  <p:tag name="KSO_WM_DIAGRAM_VIRTUALLY_FRAME" val="{&quot;height&quot;:341.55,&quot;left&quot;:58.55,&quot;top&quot;:109.8,&quot;width&quot;:513.25}"/>
</p:tagLst>
</file>

<file path=ppt/tags/tag7.xml><?xml version="1.0" encoding="utf-8"?>
<p:tagLst xmlns:p="http://schemas.openxmlformats.org/presentationml/2006/main">
  <p:tag name="KSO_WM_DIAGRAM_VIRTUALLY_FRAME" val="{&quot;height&quot;:341.55,&quot;left&quot;:58.55,&quot;top&quot;:109.8,&quot;width&quot;:513.25}"/>
</p:tagLst>
</file>

<file path=ppt/tags/tag8.xml><?xml version="1.0" encoding="utf-8"?>
<p:tagLst xmlns:p="http://schemas.openxmlformats.org/presentationml/2006/main">
  <p:tag name="KSO_WM_DIAGRAM_VIRTUALLY_FRAME" val="{&quot;height&quot;:341.55,&quot;left&quot;:58.55,&quot;top&quot;:109.8,&quot;width&quot;:513.25}"/>
</p:tagLst>
</file>

<file path=ppt/tags/tag9.xml><?xml version="1.0" encoding="utf-8"?>
<p:tagLst xmlns:p="http://schemas.openxmlformats.org/presentationml/2006/main">
  <p:tag name="KSO_WM_DIAGRAM_VIRTUALLY_FRAME" val="{&quot;height&quot;:341.55,&quot;left&quot;:58.55,&quot;top&quot;:109.8,&quot;width&quot;:513.25}"/>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65CEF"/>
      </a:accent1>
      <a:accent2>
        <a:srgbClr val="092980"/>
      </a:accent2>
      <a:accent3>
        <a:srgbClr val="265CEF"/>
      </a:accent3>
      <a:accent4>
        <a:srgbClr val="092980"/>
      </a:accent4>
      <a:accent5>
        <a:srgbClr val="265CEF"/>
      </a:accent5>
      <a:accent6>
        <a:srgbClr val="09298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8152</Words>
  <Application>WPS 演示</Application>
  <PresentationFormat>宽屏</PresentationFormat>
  <Paragraphs>615</Paragraphs>
  <Slides>53</Slides>
  <Notes>35</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53</vt:i4>
      </vt:variant>
    </vt:vector>
  </HeadingPairs>
  <TitlesOfParts>
    <vt:vector size="92" baseType="lpstr">
      <vt:lpstr>Arial</vt:lpstr>
      <vt:lpstr>宋体</vt:lpstr>
      <vt:lpstr>Wingdings</vt:lpstr>
      <vt:lpstr>Source Han Sans CN Bold</vt:lpstr>
      <vt:lpstr>OPPOSans R</vt:lpstr>
      <vt:lpstr>OPPOSans H</vt:lpstr>
      <vt:lpstr>Source Han Sans</vt:lpstr>
      <vt:lpstr>等线</vt:lpstr>
      <vt:lpstr>微软雅黑</vt:lpstr>
      <vt:lpstr>Arial Unicode MS</vt:lpstr>
      <vt:lpstr>微软雅黑</vt:lpstr>
      <vt:lpstr>Source Han Serif CN Regular</vt:lpstr>
      <vt:lpstr>Segoe Print</vt:lpstr>
      <vt:lpstr>-apple-system</vt:lpstr>
      <vt:lpstr>Times-Roman</vt:lpstr>
      <vt:lpstr>Inter</vt:lpstr>
      <vt:lpstr>ElsevierGulliver</vt:lpstr>
      <vt:lpstr>Lato</vt:lpstr>
      <vt:lpstr>inherit</vt:lpstr>
      <vt:lpstr>OPPOSans L</vt:lpstr>
      <vt:lpstr>思源宋体 CN Heavy</vt:lpstr>
      <vt:lpstr>思源黑体 CN Bold</vt:lpstr>
      <vt:lpstr>Arial</vt:lpstr>
      <vt:lpstr>Source Han Serif SC</vt:lpstr>
      <vt:lpstr>思源黑体 CN Normal</vt:lpstr>
      <vt:lpstr>HarmonyOS Sans SC Medium</vt:lpstr>
      <vt:lpstr>思源宋体 CN SemiBold</vt:lpstr>
      <vt:lpstr>思源黑体 CN Light</vt:lpstr>
      <vt:lpstr>思源黑体 Medium</vt:lpstr>
      <vt:lpstr>思源黑体 Medium</vt:lpstr>
      <vt:lpstr>Arial Unicode MS</vt:lpstr>
      <vt:lpstr>Cambria Math</vt:lpstr>
      <vt:lpstr>黑体</vt:lpstr>
      <vt:lpstr>quote-cjk-patch</vt:lpstr>
      <vt:lpstr>Menlo</vt:lpstr>
      <vt:lpstr>Calibri</vt:lpstr>
      <vt:lpstr>Times New Roman</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曦有</cp:lastModifiedBy>
  <cp:revision>9</cp:revision>
  <dcterms:created xsi:type="dcterms:W3CDTF">2025-06-30T14:25:10Z</dcterms:created>
  <dcterms:modified xsi:type="dcterms:W3CDTF">2025-06-30T14:29:54Z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47E44D2E52B74F96B5AA25F5AF8B971B_12</vt:lpwstr>
  </property>
  <property fmtid="{D5CDD505-2E9C-101B-9397-08002B2CF9AE}" pid="3" name="KSOProductBuildVer">
    <vt:lpwstr>2052-12.1.0.21915</vt:lpwstr>
  </property>
</Properties>
</file>